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79" r:id="rId2"/>
    <p:sldId id="290" r:id="rId3"/>
    <p:sldId id="289" r:id="rId4"/>
    <p:sldId id="478" r:id="rId5"/>
    <p:sldId id="291" r:id="rId6"/>
    <p:sldId id="294" r:id="rId7"/>
    <p:sldId id="284" r:id="rId8"/>
    <p:sldId id="501" r:id="rId9"/>
    <p:sldId id="304" r:id="rId10"/>
    <p:sldId id="281" r:id="rId11"/>
    <p:sldId id="481" r:id="rId12"/>
    <p:sldId id="499" r:id="rId13"/>
    <p:sldId id="306" r:id="rId14"/>
    <p:sldId id="305" r:id="rId15"/>
    <p:sldId id="479" r:id="rId16"/>
    <p:sldId id="311" r:id="rId17"/>
    <p:sldId id="480" r:id="rId18"/>
    <p:sldId id="296" r:id="rId19"/>
    <p:sldId id="295" r:id="rId20"/>
    <p:sldId id="297" r:id="rId21"/>
    <p:sldId id="302" r:id="rId22"/>
    <p:sldId id="393" r:id="rId23"/>
    <p:sldId id="309" r:id="rId24"/>
    <p:sldId id="303" r:id="rId25"/>
    <p:sldId id="500" r:id="rId26"/>
    <p:sldId id="307" r:id="rId27"/>
    <p:sldId id="310" r:id="rId28"/>
    <p:sldId id="287" r:id="rId29"/>
  </p:sldIdLst>
  <p:sldSz cx="6858000" cy="9144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3300"/>
    <a:srgbClr val="C600D0"/>
    <a:srgbClr val="FFFF00"/>
    <a:srgbClr val="669900"/>
    <a:srgbClr val="66FF66"/>
    <a:srgbClr val="008000"/>
    <a:srgbClr val="00CC66"/>
    <a:srgbClr val="FAF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7415" autoAdjust="0"/>
  </p:normalViewPr>
  <p:slideViewPr>
    <p:cSldViewPr snapToGrid="0">
      <p:cViewPr varScale="1">
        <p:scale>
          <a:sx n="83" d="100"/>
          <a:sy n="83" d="100"/>
        </p:scale>
        <p:origin x="2400" y="208"/>
      </p:cViewPr>
      <p:guideLst>
        <p:guide orient="horz" pos="2880"/>
        <p:guide pos="2160"/>
      </p:guideLst>
    </p:cSldViewPr>
  </p:slideViewPr>
  <p:outlineViewPr>
    <p:cViewPr>
      <p:scale>
        <a:sx n="33" d="100"/>
        <a:sy n="33" d="100"/>
      </p:scale>
      <p:origin x="0" y="0"/>
    </p:cViewPr>
  </p:outlineViewPr>
  <p:notesTextViewPr>
    <p:cViewPr>
      <p:scale>
        <a:sx n="80" d="100"/>
        <a:sy n="80" d="100"/>
      </p:scale>
      <p:origin x="0" y="0"/>
    </p:cViewPr>
  </p:notesTextViewPr>
  <p:sorterViewPr>
    <p:cViewPr varScale="1">
      <p:scale>
        <a:sx n="1" d="1"/>
        <a:sy n="1" d="1"/>
      </p:scale>
      <p:origin x="0" y="46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A9ECF12-7163-9F4A-A0E3-F0B4AFEADEA9}" type="datetimeFigureOut">
              <a:rPr lang="en-US" smtClean="0"/>
              <a:t>1/18/23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FA98B3C-DB9A-3C4C-B231-5566725EC2B5}" type="slidenum">
              <a:rPr lang="en-US" smtClean="0"/>
              <a:t>‹#›</a:t>
            </a:fld>
            <a:endParaRPr lang="en-US"/>
          </a:p>
        </p:txBody>
      </p:sp>
    </p:spTree>
    <p:extLst>
      <p:ext uri="{BB962C8B-B14F-4D97-AF65-F5344CB8AC3E}">
        <p14:creationId xmlns:p14="http://schemas.microsoft.com/office/powerpoint/2010/main" val="1200868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17411"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17412" name="Rectangle 4"/>
          <p:cNvSpPr>
            <a:spLocks noGrp="1" noRot="1" noChangeAspect="1" noChangeArrowheads="1" noTextEdit="1"/>
          </p:cNvSpPr>
          <p:nvPr>
            <p:ph type="sldImg" idx="2"/>
          </p:nvPr>
        </p:nvSpPr>
        <p:spPr bwMode="auto">
          <a:xfrm>
            <a:off x="2197100" y="696913"/>
            <a:ext cx="2616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7413"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4"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17415"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FE65500F-EB65-4A50-A991-FDA6E49E8A93}" type="slidenum">
              <a:rPr lang="en-US"/>
              <a:pPr/>
              <a:t>‹#›</a:t>
            </a:fld>
            <a:endParaRPr lang="en-US"/>
          </a:p>
        </p:txBody>
      </p:sp>
    </p:spTree>
    <p:extLst>
      <p:ext uri="{BB962C8B-B14F-4D97-AF65-F5344CB8AC3E}">
        <p14:creationId xmlns:p14="http://schemas.microsoft.com/office/powerpoint/2010/main" val="4204423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ain.ice.ucdavis.edu/repository/SerpWebPic/Dom01-02b.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Dust_Bowl" TargetMode="External"/><Relationship Id="rId7" Type="http://schemas.openxmlformats.org/officeDocument/2006/relationships/hyperlink" Target="http://www.usda.gov/oc/photo/00di0971.ht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United_States_Department_of_Agriculture" TargetMode="External"/><Relationship Id="rId5" Type="http://schemas.openxmlformats.org/officeDocument/2006/relationships/hyperlink" Target="http://commons.wikimedia.org/wiki/North_America" TargetMode="External"/><Relationship Id="rId4" Type="http://schemas.openxmlformats.org/officeDocument/2006/relationships/hyperlink" Target="http://en.wikipedia.org/wiki/Great_Plains"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bioone.org/journals/mountain-research-and-development/volume-24/issue-4" TargetMode="External"/><Relationship Id="rId3" Type="http://schemas.openxmlformats.org/officeDocument/2006/relationships/hyperlink" Target="https://bioone.org/journals/mountain-research-and-development/volume-24/issue-4/0276-4741(2004)024%5b0342%3aSEDOTC%5d2.0.CO%3b2/Soil-Erosion-Dynamics-on-the-Chinese-Loess-Plateau-in-the/10.1659/0276-4741(2004)024%5B0342:SEDOTC%5D2.0.CO;2.full#i0276-4741-24-4-342-Zhu1" TargetMode="External"/><Relationship Id="rId7" Type="http://schemas.openxmlformats.org/officeDocument/2006/relationships/hyperlink" Target="https://bioone.org/journals/mountain-research-and-development/volume-24/issue-4/0276-4741(2004)024%5b0342%3aSEDOTC%5d2.0.CO%3b2/Soil-Erosion-Dynamics-on-the-Chinese-Loess-Plateau-in-the/10.1659/0276-4741(2004)024%5B0342:SEDOTC%5D2.0.CO;2.full#i0276-4741-24-4-342-He3"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bioone.org/journals/mountain-research-and-development/volume-24/issue-4/0276-4741(2004)024%5b0342%3aSEDOTC%5d2.0.CO%3b2/Soil-Erosion-Dynamics-on-the-Chinese-Loess-Plateau-in-the/10.1659/0276-4741(2004)024%5B0342:SEDOTC%5D2.0.CO;2.full#i0276-4741-24-4-342-Tang1" TargetMode="External"/><Relationship Id="rId5" Type="http://schemas.openxmlformats.org/officeDocument/2006/relationships/hyperlink" Target="https://bioone.org/journals/mountain-research-and-development/volume-24/issue-4/0276-4741(2004)024%5b0342%3aSEDOTC%5d2.0.CO%3b2/Soil-Erosion-Dynamics-on-the-Chinese-Loess-Plateau-in-the/10.1659/0276-4741(2004)024%5B0342:SEDOTC%5D2.0.CO;2.full#i0276-4741-24-4-342-Jing1" TargetMode="External"/><Relationship Id="rId4" Type="http://schemas.openxmlformats.org/officeDocument/2006/relationships/hyperlink" Target="https://bioone.org/journals/mountain-research-and-development/volume-24/issue-4/0276-4741(2004)024%5b0342%3aSEDOTC%5d2.0.CO%3b2/Soil-Erosion-Dynamics-on-the-Chinese-Loess-Plateau-in-the/10.1659/0276-4741(2004)024%5B0342:SEDOTC%5D2.0.CO;2.full#i0276-4741-24-4-342-ESD-CAS1" TargetMode="External"/><Relationship Id="rId9" Type="http://schemas.openxmlformats.org/officeDocument/2006/relationships/hyperlink" Target="https://doi.org/10.1659/0276-4741(2004)024%5B0342:SEDOTC%5D2.0.CO;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1</a:t>
            </a:fld>
            <a:endParaRPr lang="en-US"/>
          </a:p>
        </p:txBody>
      </p:sp>
    </p:spTree>
    <p:extLst>
      <p:ext uri="{BB962C8B-B14F-4D97-AF65-F5344CB8AC3E}">
        <p14:creationId xmlns:p14="http://schemas.microsoft.com/office/powerpoint/2010/main" val="143850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F74F96-E688-4EF6-BF5C-E315520AAF71}" type="slidenum">
              <a:rPr lang="en-US"/>
              <a:pPr/>
              <a:t>2</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t>http://www.nrri.umn.edu/worms/forest/soil.html</a:t>
            </a:r>
          </a:p>
        </p:txBody>
      </p:sp>
    </p:spTree>
    <p:extLst>
      <p:ext uri="{BB962C8B-B14F-4D97-AF65-F5344CB8AC3E}">
        <p14:creationId xmlns:p14="http://schemas.microsoft.com/office/powerpoint/2010/main" val="3852678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C9C72-0339-4298-808E-62A5B95D5DA2}" type="slidenum">
              <a:rPr lang="en-US"/>
              <a:pPr/>
              <a:t>3</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t>http://cain.ice.ucdavis.edu/plants_animals/plants/serpentine_book</a:t>
            </a:r>
          </a:p>
          <a:p>
            <a:r>
              <a:rPr lang="en-US"/>
              <a:t>Serpentine and other ultramafic rocks are a unique substrate for plants. Their composition resembles that of the mantle that is many kilometers beneath the crust of Earth, rather than the composition of continental masses. </a:t>
            </a:r>
            <a:r>
              <a:rPr lang="en-US">
                <a:hlinkClick r:id="rId3"/>
              </a:rPr>
              <a:t> </a:t>
            </a:r>
            <a:r>
              <a:rPr lang="en-US"/>
              <a:t> Many plants will not grow in a chemical environment that is related to the mantle more than to the continental crust, leaving serpentine landscapes open for special suites of plants that can compete well in them. Because of these distinctive suites of plants and many plant species that are found only on serpentine (serpentine endemics), serpentine landscapes are of special interest to botanists</a:t>
            </a:r>
          </a:p>
        </p:txBody>
      </p:sp>
    </p:spTree>
    <p:extLst>
      <p:ext uri="{BB962C8B-B14F-4D97-AF65-F5344CB8AC3E}">
        <p14:creationId xmlns:p14="http://schemas.microsoft.com/office/powerpoint/2010/main" val="14007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24234-7AB6-4486-946C-CA1E94409D72}" type="slidenum">
              <a:rPr lang="en-US"/>
              <a:pPr/>
              <a:t>5</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a:t>http://www.ci.oregon.oh.us/ctydpt/publicservice/sidewalk/inspection/inspection.htm</a:t>
            </a:r>
          </a:p>
          <a:p>
            <a:endParaRPr lang="en-US"/>
          </a:p>
        </p:txBody>
      </p:sp>
    </p:spTree>
    <p:extLst>
      <p:ext uri="{BB962C8B-B14F-4D97-AF65-F5344CB8AC3E}">
        <p14:creationId xmlns:p14="http://schemas.microsoft.com/office/powerpoint/2010/main" val="165543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222CB-AEEF-4F98-8CB0-AA3DE4547A28}" type="slidenum">
              <a:rPr lang="en-US"/>
              <a:pPr/>
              <a:t>13</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http://soils.usda.gov/gallery/</a:t>
            </a:r>
          </a:p>
        </p:txBody>
      </p:sp>
    </p:spTree>
    <p:extLst>
      <p:ext uri="{BB962C8B-B14F-4D97-AF65-F5344CB8AC3E}">
        <p14:creationId xmlns:p14="http://schemas.microsoft.com/office/powerpoint/2010/main" val="2984750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http://www.elmhurst.edu/~chm/vchembook/196soil.html</a:t>
            </a:r>
          </a:p>
        </p:txBody>
      </p:sp>
      <p:sp>
        <p:nvSpPr>
          <p:cNvPr id="4" name="Slide Number Placeholder 3"/>
          <p:cNvSpPr>
            <a:spLocks noGrp="1"/>
          </p:cNvSpPr>
          <p:nvPr>
            <p:ph type="sldNum" sz="quarter" idx="10"/>
          </p:nvPr>
        </p:nvSpPr>
        <p:spPr/>
        <p:txBody>
          <a:bodyPr/>
          <a:lstStyle/>
          <a:p>
            <a:fld id="{FE65500F-EB65-4A50-A991-FDA6E49E8A93}" type="slidenum">
              <a:rPr lang="en-US" smtClean="0"/>
              <a:pPr/>
              <a:t>19</a:t>
            </a:fld>
            <a:endParaRPr lang="en-US"/>
          </a:p>
        </p:txBody>
      </p:sp>
    </p:spTree>
    <p:extLst>
      <p:ext uri="{BB962C8B-B14F-4D97-AF65-F5344CB8AC3E}">
        <p14:creationId xmlns:p14="http://schemas.microsoft.com/office/powerpoint/2010/main" val="309391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09D86-D9AA-488D-838A-9DD380A82B61}" type="slidenum">
              <a:rPr lang="en-US"/>
              <a:pPr/>
              <a:t>21</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t>http://www.paper-dragon.com/1939/gallery/pages/1935%20-%20Dust%20bowl.html</a:t>
            </a:r>
          </a:p>
          <a:p>
            <a:endParaRPr lang="en-US"/>
          </a:p>
          <a:p>
            <a:r>
              <a:rPr lang="en-US"/>
              <a:t>http://www.motherjones.com/blue_marble_blog/archives/2008/02/</a:t>
            </a:r>
          </a:p>
          <a:p>
            <a:endParaRPr lang="en-US"/>
          </a:p>
          <a:p>
            <a:r>
              <a:rPr lang="en-US"/>
              <a:t>Location: Dallas, South Dakota</a:t>
            </a:r>
          </a:p>
          <a:p>
            <a:r>
              <a:rPr lang="en-US"/>
              <a:t>Date: May 13, 1936</a:t>
            </a:r>
          </a:p>
          <a:p>
            <a:r>
              <a:rPr lang="en-US"/>
              <a:t>Buried machinery in barn lot during the </a:t>
            </a:r>
            <a:r>
              <a:rPr lang="en-US">
                <a:hlinkClick r:id="rId3" tooltip="w:Dust Bowl"/>
              </a:rPr>
              <a:t>Dust Bowl</a:t>
            </a:r>
            <a:r>
              <a:rPr lang="en-US"/>
              <a:t>, an agricultural, ecological, and economic disaster in the </a:t>
            </a:r>
            <a:r>
              <a:rPr lang="en-US">
                <a:hlinkClick r:id="rId4" tooltip="w:Great Plains"/>
              </a:rPr>
              <a:t>Great Plains</a:t>
            </a:r>
            <a:r>
              <a:rPr lang="en-US"/>
              <a:t> region of </a:t>
            </a:r>
            <a:r>
              <a:rPr lang="en-US">
                <a:hlinkClick r:id="rId5" tooltip="North America"/>
              </a:rPr>
              <a:t>North America</a:t>
            </a:r>
            <a:r>
              <a:rPr lang="en-US"/>
              <a:t>.</a:t>
            </a:r>
          </a:p>
          <a:p>
            <a:r>
              <a:rPr lang="en-US"/>
              <a:t>Source: </a:t>
            </a:r>
            <a:r>
              <a:rPr lang="en-US">
                <a:hlinkClick r:id="rId6" tooltip="w:United States Department of Agriculture"/>
              </a:rPr>
              <a:t>USDA</a:t>
            </a:r>
            <a:r>
              <a:rPr lang="en-US"/>
              <a:t> photo by Sloan </a:t>
            </a:r>
            <a:r>
              <a:rPr lang="en-US">
                <a:hlinkClick r:id="rId7" tooltip="http://www.usda.gov/oc/photo/00di0971.htm"/>
              </a:rPr>
              <a:t>[1]</a:t>
            </a:r>
            <a:r>
              <a:rPr lang="en-US"/>
              <a:t>, Image Number: 00di0971</a:t>
            </a:r>
          </a:p>
        </p:txBody>
      </p:sp>
    </p:spTree>
    <p:extLst>
      <p:ext uri="{BB962C8B-B14F-4D97-AF65-F5344CB8AC3E}">
        <p14:creationId xmlns:p14="http://schemas.microsoft.com/office/powerpoint/2010/main" val="278036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The Chinese Loess Plateau was once a high, flat plain in northwestern China, but now more than 70% of the area is gully-hill dominated, owing to massive soil erosion during the later Quaternary and human-induced accelerated soil erosion in recent centuries. </a:t>
            </a:r>
          </a:p>
          <a:p>
            <a:endParaRPr lang="en-US" sz="1200" b="0" i="0" u="none" strike="noStrike" kern="1200" dirty="0">
              <a:solidFill>
                <a:schemeClr val="tx1"/>
              </a:solidFill>
              <a:effectLst/>
              <a:latin typeface="Arial" charset="0"/>
              <a:ea typeface="+mn-ea"/>
              <a:cs typeface="+mn-cs"/>
            </a:endParaRPr>
          </a:p>
          <a:p>
            <a:r>
              <a:rPr lang="en-US" sz="1200" b="0" i="0" u="none" strike="noStrike" kern="1200" dirty="0">
                <a:solidFill>
                  <a:schemeClr val="tx1"/>
                </a:solidFill>
                <a:effectLst/>
                <a:latin typeface="Arial" charset="0"/>
                <a:ea typeface="+mn-ea"/>
                <a:cs typeface="+mn-cs"/>
              </a:rPr>
              <a:t>Agriculture commenced on the Loess Plateau about 7000 years ago and hence it can be considered one of the important birthplaces of Chinese and world agriculture (</a:t>
            </a:r>
            <a:r>
              <a:rPr lang="en-US" sz="1200" b="0" i="0" u="sng" kern="1200" dirty="0">
                <a:solidFill>
                  <a:schemeClr val="tx1"/>
                </a:solidFill>
                <a:effectLst/>
                <a:latin typeface="Arial" charset="0"/>
                <a:ea typeface="+mn-ea"/>
                <a:cs typeface="+mn-cs"/>
                <a:hlinkClick r:id="rId3"/>
              </a:rPr>
              <a:t>Zhu 1989</a:t>
            </a:r>
            <a:r>
              <a:rPr lang="en-US" sz="1200" b="0" i="0" u="none" strike="noStrike" kern="1200" dirty="0">
                <a:solidFill>
                  <a:schemeClr val="tx1"/>
                </a:solidFill>
                <a:effectLst/>
                <a:latin typeface="Arial" charset="0"/>
                <a:ea typeface="+mn-ea"/>
                <a:cs typeface="+mn-cs"/>
              </a:rPr>
              <a:t>). It still occupies a special position in Chinese national economic development (</a:t>
            </a:r>
            <a:r>
              <a:rPr lang="en-US" sz="1200" b="0" i="0" u="sng" kern="1200" dirty="0">
                <a:solidFill>
                  <a:schemeClr val="tx1"/>
                </a:solidFill>
                <a:effectLst/>
                <a:latin typeface="Arial" charset="0"/>
                <a:ea typeface="+mn-ea"/>
                <a:cs typeface="+mn-cs"/>
                <a:hlinkClick r:id="rId4"/>
              </a:rPr>
              <a:t>ESD-CAS 2001</a:t>
            </a:r>
            <a:r>
              <a:rPr lang="en-US" sz="1200" b="0" i="0" u="none" strike="noStrike" kern="1200" dirty="0">
                <a:solidFill>
                  <a:schemeClr val="tx1"/>
                </a:solidFill>
                <a:effectLst/>
                <a:latin typeface="Arial" charset="0"/>
                <a:ea typeface="+mn-ea"/>
                <a:cs typeface="+mn-cs"/>
              </a:rPr>
              <a:t>). Ongoing soil erosion on the Loess Plateau resulting from unique geological and geomorphologic characteristics, easily eroded loess, rainstorm disasters, and human activities, is the main environmental constraint on local agricultural and socioeconomic development (</a:t>
            </a:r>
            <a:r>
              <a:rPr lang="en-US" sz="1200" b="0" i="0" u="sng" kern="1200" dirty="0">
                <a:solidFill>
                  <a:schemeClr val="tx1"/>
                </a:solidFill>
                <a:effectLst/>
                <a:latin typeface="Arial" charset="0"/>
                <a:ea typeface="+mn-ea"/>
                <a:cs typeface="+mn-cs"/>
                <a:hlinkClick r:id="rId5"/>
              </a:rPr>
              <a:t>Jing and Chen 1983</a:t>
            </a:r>
            <a:r>
              <a:rPr lang="en-US" sz="1200" b="0" i="0" u="none" strike="noStrike" kern="1200" dirty="0">
                <a:solidFill>
                  <a:schemeClr val="tx1"/>
                </a:solidFill>
                <a:effectLst/>
                <a:latin typeface="Arial" charset="0"/>
                <a:ea typeface="+mn-ea"/>
                <a:cs typeface="+mn-cs"/>
              </a:rPr>
              <a:t>; </a:t>
            </a:r>
            <a:r>
              <a:rPr lang="en-US" sz="1200" b="0" i="0" u="sng" kern="1200" dirty="0">
                <a:solidFill>
                  <a:schemeClr val="tx1"/>
                </a:solidFill>
                <a:effectLst/>
                <a:latin typeface="Arial" charset="0"/>
                <a:ea typeface="+mn-ea"/>
                <a:cs typeface="+mn-cs"/>
                <a:hlinkClick r:id="rId6"/>
              </a:rPr>
              <a:t>Tang et al 1991</a:t>
            </a:r>
            <a:r>
              <a:rPr lang="en-US" sz="1200" b="0" i="0" u="none" strike="noStrike" kern="1200" dirty="0">
                <a:solidFill>
                  <a:schemeClr val="tx1"/>
                </a:solidFill>
                <a:effectLst/>
                <a:latin typeface="Arial" charset="0"/>
                <a:ea typeface="+mn-ea"/>
                <a:cs typeface="+mn-cs"/>
              </a:rPr>
              <a:t>; </a:t>
            </a:r>
            <a:r>
              <a:rPr lang="en-US" sz="1200" b="0" i="0" u="sng" kern="1200" dirty="0">
                <a:solidFill>
                  <a:schemeClr val="tx1"/>
                </a:solidFill>
                <a:effectLst/>
                <a:latin typeface="Arial" charset="0"/>
                <a:ea typeface="+mn-ea"/>
                <a:cs typeface="+mn-cs"/>
                <a:hlinkClick r:id="rId7"/>
              </a:rPr>
              <a:t>He et al 2003</a:t>
            </a:r>
            <a:r>
              <a:rPr lang="en-US" sz="1200" b="0" i="0" u="none" strike="noStrike" kern="1200" dirty="0">
                <a:solidFill>
                  <a:schemeClr val="tx1"/>
                </a:solidFill>
                <a:effectLst/>
                <a:latin typeface="Arial" charset="0"/>
                <a:ea typeface="+mn-ea"/>
                <a:cs typeface="+mn-cs"/>
              </a:rPr>
              <a:t>).</a:t>
            </a:r>
          </a:p>
          <a:p>
            <a:r>
              <a:rPr lang="en-US" sz="1200" b="0" i="0" u="sng" kern="1200" dirty="0">
                <a:solidFill>
                  <a:schemeClr val="tx1"/>
                </a:solidFill>
                <a:effectLst/>
                <a:latin typeface="Arial" charset="0"/>
                <a:ea typeface="+mn-ea"/>
                <a:cs typeface="+mn-cs"/>
                <a:hlinkClick r:id="rId8"/>
              </a:rPr>
              <a:t>Mountain Research and Development, 24(4)</a:t>
            </a:r>
            <a:r>
              <a:rPr lang="en-US" sz="1200" b="0" i="0" u="none" strike="noStrike" kern="1200" dirty="0">
                <a:solidFill>
                  <a:schemeClr val="tx1"/>
                </a:solidFill>
                <a:effectLst/>
                <a:latin typeface="Arial" charset="0"/>
                <a:ea typeface="+mn-ea"/>
                <a:cs typeface="+mn-cs"/>
              </a:rPr>
              <a:t>:342-347 (2004).  </a:t>
            </a:r>
            <a:r>
              <a:rPr lang="en-US" sz="1200" b="0" i="0" u="sng" kern="1200" dirty="0">
                <a:solidFill>
                  <a:schemeClr val="tx1"/>
                </a:solidFill>
                <a:effectLst/>
                <a:latin typeface="Arial" charset="0"/>
                <a:ea typeface="+mn-ea"/>
                <a:cs typeface="+mn-cs"/>
                <a:hlinkClick r:id="rId9"/>
              </a:rPr>
              <a:t>https://doi.org/10.1659/0276-4741(2004)024[0342:SEDOTC]2.0.CO;2</a:t>
            </a:r>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27</a:t>
            </a:fld>
            <a:endParaRPr lang="en-US"/>
          </a:p>
        </p:txBody>
      </p:sp>
    </p:spTree>
    <p:extLst>
      <p:ext uri="{BB962C8B-B14F-4D97-AF65-F5344CB8AC3E}">
        <p14:creationId xmlns:p14="http://schemas.microsoft.com/office/powerpoint/2010/main" val="140983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48BC6-6D74-4CF1-B768-B31A1EB33044}" type="slidenum">
              <a:rPr lang="en-US"/>
              <a:pPr/>
              <a:t>28</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t>http://ngm.nationalgeographic.com/2008/09/soil/richardson-photography</a:t>
            </a:r>
          </a:p>
          <a:p>
            <a:endParaRPr lang="en-US"/>
          </a:p>
          <a:p>
            <a:r>
              <a:rPr lang="en-US"/>
              <a:t>“After losing a foot of soil from parts of their Iowa corn farm, the Reed family changed the way they prepare fields for planting, to limit erosion.  Cletus Reed, 80, hopes his grandson, Sam will work these acres someday.  “The land takes care of us as we care for it,” he says.”  National Geographic Sept. 2008 pg. 107</a:t>
            </a:r>
          </a:p>
          <a:p>
            <a:endParaRPr lang="en-US"/>
          </a:p>
          <a:p>
            <a:endParaRPr lang="en-US"/>
          </a:p>
        </p:txBody>
      </p:sp>
    </p:spTree>
    <p:extLst>
      <p:ext uri="{BB962C8B-B14F-4D97-AF65-F5344CB8AC3E}">
        <p14:creationId xmlns:p14="http://schemas.microsoft.com/office/powerpoint/2010/main" val="252867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E66979-3FA0-4907-A9D9-7643DCF4384F}" type="slidenum">
              <a:rPr lang="en-US"/>
              <a:pPr/>
              <a:t>‹#›</a:t>
            </a:fld>
            <a:endParaRPr lang="en-US"/>
          </a:p>
        </p:txBody>
      </p:sp>
    </p:spTree>
    <p:extLst>
      <p:ext uri="{BB962C8B-B14F-4D97-AF65-F5344CB8AC3E}">
        <p14:creationId xmlns:p14="http://schemas.microsoft.com/office/powerpoint/2010/main" val="265321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036C8B-05DB-444F-8ADE-F0EE00B7401C}" type="slidenum">
              <a:rPr lang="en-US"/>
              <a:pPr/>
              <a:t>‹#›</a:t>
            </a:fld>
            <a:endParaRPr lang="en-US"/>
          </a:p>
        </p:txBody>
      </p:sp>
    </p:spTree>
    <p:extLst>
      <p:ext uri="{BB962C8B-B14F-4D97-AF65-F5344CB8AC3E}">
        <p14:creationId xmlns:p14="http://schemas.microsoft.com/office/powerpoint/2010/main" val="133588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BF0DC5-C2C7-477F-A874-149BF2D3035F}" type="slidenum">
              <a:rPr lang="en-US"/>
              <a:pPr/>
              <a:t>‹#›</a:t>
            </a:fld>
            <a:endParaRPr lang="en-US"/>
          </a:p>
        </p:txBody>
      </p:sp>
    </p:spTree>
    <p:extLst>
      <p:ext uri="{BB962C8B-B14F-4D97-AF65-F5344CB8AC3E}">
        <p14:creationId xmlns:p14="http://schemas.microsoft.com/office/powerpoint/2010/main" val="57934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A03E564-65B2-49FC-A808-160ECE0851E8}" type="slidenum">
              <a:rPr lang="en-US"/>
              <a:pPr/>
              <a:t>‹#›</a:t>
            </a:fld>
            <a:endParaRPr lang="en-US"/>
          </a:p>
        </p:txBody>
      </p:sp>
    </p:spTree>
    <p:extLst>
      <p:ext uri="{BB962C8B-B14F-4D97-AF65-F5344CB8AC3E}">
        <p14:creationId xmlns:p14="http://schemas.microsoft.com/office/powerpoint/2010/main" val="161819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4E29E5-CD29-4DED-A487-4ECDEACE3CC7}" type="slidenum">
              <a:rPr lang="en-US"/>
              <a:pPr/>
              <a:t>‹#›</a:t>
            </a:fld>
            <a:endParaRPr lang="en-US"/>
          </a:p>
        </p:txBody>
      </p:sp>
    </p:spTree>
    <p:extLst>
      <p:ext uri="{BB962C8B-B14F-4D97-AF65-F5344CB8AC3E}">
        <p14:creationId xmlns:p14="http://schemas.microsoft.com/office/powerpoint/2010/main" val="289484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46C52CD-FAAA-40D4-AC97-042297F11638}" type="slidenum">
              <a:rPr lang="en-US"/>
              <a:pPr/>
              <a:t>‹#›</a:t>
            </a:fld>
            <a:endParaRPr lang="en-US"/>
          </a:p>
        </p:txBody>
      </p:sp>
    </p:spTree>
    <p:extLst>
      <p:ext uri="{BB962C8B-B14F-4D97-AF65-F5344CB8AC3E}">
        <p14:creationId xmlns:p14="http://schemas.microsoft.com/office/powerpoint/2010/main" val="69613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1A9190B-7842-4FC5-9BBE-98343A398358}" type="slidenum">
              <a:rPr lang="en-US"/>
              <a:pPr/>
              <a:t>‹#›</a:t>
            </a:fld>
            <a:endParaRPr lang="en-US"/>
          </a:p>
        </p:txBody>
      </p:sp>
    </p:spTree>
    <p:extLst>
      <p:ext uri="{BB962C8B-B14F-4D97-AF65-F5344CB8AC3E}">
        <p14:creationId xmlns:p14="http://schemas.microsoft.com/office/powerpoint/2010/main" val="374582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9B404E0-6DBC-43BE-B55D-68FC564AF3AC}" type="slidenum">
              <a:rPr lang="en-US"/>
              <a:pPr/>
              <a:t>‹#›</a:t>
            </a:fld>
            <a:endParaRPr lang="en-US"/>
          </a:p>
        </p:txBody>
      </p:sp>
    </p:spTree>
    <p:extLst>
      <p:ext uri="{BB962C8B-B14F-4D97-AF65-F5344CB8AC3E}">
        <p14:creationId xmlns:p14="http://schemas.microsoft.com/office/powerpoint/2010/main" val="184919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9DFFB6E-9FE2-415E-8D70-87A320746290}" type="slidenum">
              <a:rPr lang="en-US"/>
              <a:pPr/>
              <a:t>‹#›</a:t>
            </a:fld>
            <a:endParaRPr lang="en-US"/>
          </a:p>
        </p:txBody>
      </p:sp>
    </p:spTree>
    <p:extLst>
      <p:ext uri="{BB962C8B-B14F-4D97-AF65-F5344CB8AC3E}">
        <p14:creationId xmlns:p14="http://schemas.microsoft.com/office/powerpoint/2010/main" val="28623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ACD77C9-D26D-46E7-A3AC-C36DC80DF3F9}" type="slidenum">
              <a:rPr lang="en-US"/>
              <a:pPr/>
              <a:t>‹#›</a:t>
            </a:fld>
            <a:endParaRPr lang="en-US"/>
          </a:p>
        </p:txBody>
      </p:sp>
    </p:spTree>
    <p:extLst>
      <p:ext uri="{BB962C8B-B14F-4D97-AF65-F5344CB8AC3E}">
        <p14:creationId xmlns:p14="http://schemas.microsoft.com/office/powerpoint/2010/main" val="324225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F36832-F7E9-467F-BF00-820937BC645E}" type="slidenum">
              <a:rPr lang="en-US"/>
              <a:pPr/>
              <a:t>‹#›</a:t>
            </a:fld>
            <a:endParaRPr lang="en-US"/>
          </a:p>
        </p:txBody>
      </p:sp>
    </p:spTree>
    <p:extLst>
      <p:ext uri="{BB962C8B-B14F-4D97-AF65-F5344CB8AC3E}">
        <p14:creationId xmlns:p14="http://schemas.microsoft.com/office/powerpoint/2010/main" val="401801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366713"/>
            <a:ext cx="61722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42900" y="2133600"/>
            <a:ext cx="6172200" cy="6034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B8A2710-E953-4ED1-B4D9-779E576D81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image" Target="../media/image20.wmf"/></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1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1157288"/>
            <a:ext cx="274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747" name="Text Box 3"/>
          <p:cNvSpPr txBox="1">
            <a:spLocks noChangeArrowheads="1"/>
          </p:cNvSpPr>
          <p:nvPr/>
        </p:nvSpPr>
        <p:spPr bwMode="auto">
          <a:xfrm>
            <a:off x="342900" y="258763"/>
            <a:ext cx="6515100" cy="52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latin typeface="Times New Roman" pitchFamily="18" charset="0"/>
              </a:rPr>
              <a:t>Soils are more than a pile of dirt!</a:t>
            </a:r>
          </a:p>
        </p:txBody>
      </p:sp>
      <p:sp>
        <p:nvSpPr>
          <p:cNvPr id="31748" name="Text Box 4"/>
          <p:cNvSpPr txBox="1">
            <a:spLocks noChangeArrowheads="1"/>
          </p:cNvSpPr>
          <p:nvPr/>
        </p:nvSpPr>
        <p:spPr bwMode="auto">
          <a:xfrm>
            <a:off x="173038" y="5995988"/>
            <a:ext cx="6515100" cy="137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2800" dirty="0">
                <a:latin typeface="Times New Roman" pitchFamily="18" charset="0"/>
              </a:rPr>
              <a:t>Soils are an organized mixture of organic &amp; mineral matter created by the interplay of five soil forming factors.</a:t>
            </a:r>
          </a:p>
        </p:txBody>
      </p:sp>
      <p:sp>
        <p:nvSpPr>
          <p:cNvPr id="31749" name="Text Box 5"/>
          <p:cNvSpPr txBox="1">
            <a:spLocks noChangeArrowheads="1"/>
          </p:cNvSpPr>
          <p:nvPr/>
        </p:nvSpPr>
        <p:spPr bwMode="auto">
          <a:xfrm>
            <a:off x="2038350" y="7562850"/>
            <a:ext cx="3109913"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Times New Roman" pitchFamily="18" charset="0"/>
              </a:rPr>
              <a:t>s = </a:t>
            </a:r>
            <a:r>
              <a:rPr lang="en-US" sz="2800" i="1">
                <a:latin typeface="Times New Roman" pitchFamily="18" charset="0"/>
              </a:rPr>
              <a:t>f </a:t>
            </a:r>
            <a:r>
              <a:rPr lang="en-US" sz="2800">
                <a:latin typeface="Times New Roman" pitchFamily="18" charset="0"/>
              </a:rPr>
              <a:t>(cl, o, r, p, t …)</a:t>
            </a:r>
          </a:p>
        </p:txBody>
      </p:sp>
      <p:sp>
        <p:nvSpPr>
          <p:cNvPr id="31750" name="Text Box 6"/>
          <p:cNvSpPr txBox="1">
            <a:spLocks noChangeArrowheads="1"/>
          </p:cNvSpPr>
          <p:nvPr/>
        </p:nvSpPr>
        <p:spPr bwMode="auto">
          <a:xfrm>
            <a:off x="4779963" y="8310563"/>
            <a:ext cx="9683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t>Jenny 1941</a:t>
            </a:r>
          </a:p>
        </p:txBody>
      </p:sp>
      <p:pic>
        <p:nvPicPr>
          <p:cNvPr id="4" name="Picture 3">
            <a:extLst>
              <a:ext uri="{FF2B5EF4-FFF2-40B4-BE49-F238E27FC236}">
                <a16:creationId xmlns:a16="http://schemas.microsoft.com/office/drawing/2014/main" id="{AC1AE7E7-B4E7-784A-A952-840C876996F5}"/>
              </a:ext>
            </a:extLst>
          </p:cNvPr>
          <p:cNvPicPr>
            <a:picLocks noChangeAspect="1"/>
          </p:cNvPicPr>
          <p:nvPr/>
        </p:nvPicPr>
        <p:blipFill>
          <a:blip r:embed="rId4"/>
          <a:stretch>
            <a:fillRect/>
          </a:stretch>
        </p:blipFill>
        <p:spPr>
          <a:xfrm>
            <a:off x="388334" y="2579688"/>
            <a:ext cx="1270000" cy="1270000"/>
          </a:xfrm>
          <a:prstGeom prst="rect">
            <a:avLst/>
          </a:prstGeom>
        </p:spPr>
      </p:pic>
      <p:pic>
        <p:nvPicPr>
          <p:cNvPr id="5" name="Picture 4">
            <a:extLst>
              <a:ext uri="{FF2B5EF4-FFF2-40B4-BE49-F238E27FC236}">
                <a16:creationId xmlns:a16="http://schemas.microsoft.com/office/drawing/2014/main" id="{215160A1-F3FF-4842-9863-B2C933E80065}"/>
              </a:ext>
            </a:extLst>
          </p:cNvPr>
          <p:cNvPicPr>
            <a:picLocks noChangeAspect="1"/>
          </p:cNvPicPr>
          <p:nvPr/>
        </p:nvPicPr>
        <p:blipFill>
          <a:blip r:embed="rId5"/>
          <a:stretch>
            <a:fillRect/>
          </a:stretch>
        </p:blipFill>
        <p:spPr>
          <a:xfrm>
            <a:off x="4974242" y="2579688"/>
            <a:ext cx="1270000" cy="1270000"/>
          </a:xfrm>
          <a:prstGeom prst="rect">
            <a:avLst/>
          </a:prstGeom>
        </p:spPr>
      </p:pic>
      <p:sp>
        <p:nvSpPr>
          <p:cNvPr id="6" name="TextBox 5">
            <a:extLst>
              <a:ext uri="{FF2B5EF4-FFF2-40B4-BE49-F238E27FC236}">
                <a16:creationId xmlns:a16="http://schemas.microsoft.com/office/drawing/2014/main" id="{AA0794B2-7300-1C4F-8C48-7C816F778C8B}"/>
              </a:ext>
            </a:extLst>
          </p:cNvPr>
          <p:cNvSpPr txBox="1"/>
          <p:nvPr/>
        </p:nvSpPr>
        <p:spPr>
          <a:xfrm>
            <a:off x="4918623" y="3996422"/>
            <a:ext cx="1505540" cy="215444"/>
          </a:xfrm>
          <a:prstGeom prst="rect">
            <a:avLst/>
          </a:prstGeom>
          <a:noFill/>
        </p:spPr>
        <p:txBody>
          <a:bodyPr wrap="none" rtlCol="0">
            <a:spAutoFit/>
          </a:bodyPr>
          <a:lstStyle/>
          <a:p>
            <a:r>
              <a:rPr lang="en-US" sz="800" dirty="0"/>
              <a:t>https://</a:t>
            </a:r>
            <a:r>
              <a:rPr lang="en-US" sz="800" dirty="0" err="1"/>
              <a:t>www.soils.org</a:t>
            </a:r>
            <a:r>
              <a:rPr lang="en-US" sz="800" dirty="0"/>
              <a:t>/stickers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612" y="841004"/>
            <a:ext cx="2351472" cy="1753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48" y="3081659"/>
            <a:ext cx="2329522" cy="326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524" y="3136628"/>
            <a:ext cx="2220912" cy="2559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7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909" y="6351121"/>
            <a:ext cx="4408941" cy="2693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776" name="Text Box 8"/>
          <p:cNvSpPr txBox="1">
            <a:spLocks noChangeArrowheads="1"/>
          </p:cNvSpPr>
          <p:nvPr/>
        </p:nvSpPr>
        <p:spPr bwMode="auto">
          <a:xfrm>
            <a:off x="5367992" y="5761789"/>
            <a:ext cx="1223412"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a:latin typeface="Times New Roman" pitchFamily="18" charset="0"/>
              </a:rPr>
              <a:t>Ehrlich et al. 1977</a:t>
            </a:r>
          </a:p>
        </p:txBody>
      </p:sp>
      <p:pic>
        <p:nvPicPr>
          <p:cNvPr id="7" name="Picture 2">
            <a:extLst>
              <a:ext uri="{FF2B5EF4-FFF2-40B4-BE49-F238E27FC236}">
                <a16:creationId xmlns:a16="http://schemas.microsoft.com/office/drawing/2014/main" id="{CFE292F5-D7C4-8F4A-944F-3277392B33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572" y="924543"/>
            <a:ext cx="2562816" cy="1780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54B9B04-E572-B04E-B62A-73EC413A57F7}"/>
              </a:ext>
            </a:extLst>
          </p:cNvPr>
          <p:cNvSpPr txBox="1"/>
          <p:nvPr/>
        </p:nvSpPr>
        <p:spPr>
          <a:xfrm>
            <a:off x="1490007" y="117599"/>
            <a:ext cx="3877985" cy="369332"/>
          </a:xfrm>
          <a:prstGeom prst="rect">
            <a:avLst/>
          </a:prstGeom>
          <a:noFill/>
        </p:spPr>
        <p:txBody>
          <a:bodyPr wrap="none" rtlCol="0">
            <a:spAutoFit/>
          </a:bodyPr>
          <a:lstStyle/>
          <a:p>
            <a:r>
              <a:rPr lang="en-US" dirty="0"/>
              <a:t>Composition &amp; ways to classify soils</a:t>
            </a:r>
          </a:p>
        </p:txBody>
      </p:sp>
      <p:sp>
        <p:nvSpPr>
          <p:cNvPr id="3" name="TextBox 2">
            <a:extLst>
              <a:ext uri="{FF2B5EF4-FFF2-40B4-BE49-F238E27FC236}">
                <a16:creationId xmlns:a16="http://schemas.microsoft.com/office/drawing/2014/main" id="{08FAABBC-D834-B540-99B1-3C99FB48A763}"/>
              </a:ext>
            </a:extLst>
          </p:cNvPr>
          <p:cNvSpPr txBox="1"/>
          <p:nvPr/>
        </p:nvSpPr>
        <p:spPr>
          <a:xfrm>
            <a:off x="4393870" y="590282"/>
            <a:ext cx="2060179" cy="215444"/>
          </a:xfrm>
          <a:prstGeom prst="rect">
            <a:avLst/>
          </a:prstGeom>
          <a:noFill/>
        </p:spPr>
        <p:txBody>
          <a:bodyPr wrap="none" rtlCol="0">
            <a:spAutoFit/>
          </a:bodyPr>
          <a:lstStyle/>
          <a:p>
            <a:r>
              <a:rPr lang="en-US" sz="800" dirty="0"/>
              <a:t>Parent Material Source &amp; Deposition Site</a:t>
            </a:r>
          </a:p>
        </p:txBody>
      </p:sp>
      <p:sp>
        <p:nvSpPr>
          <p:cNvPr id="10" name="TextBox 9">
            <a:extLst>
              <a:ext uri="{FF2B5EF4-FFF2-40B4-BE49-F238E27FC236}">
                <a16:creationId xmlns:a16="http://schemas.microsoft.com/office/drawing/2014/main" id="{05236940-D028-E945-B02B-F656E957F78B}"/>
              </a:ext>
            </a:extLst>
          </p:cNvPr>
          <p:cNvSpPr txBox="1"/>
          <p:nvPr/>
        </p:nvSpPr>
        <p:spPr>
          <a:xfrm>
            <a:off x="4808919" y="2973937"/>
            <a:ext cx="534121" cy="215444"/>
          </a:xfrm>
          <a:prstGeom prst="rect">
            <a:avLst/>
          </a:prstGeom>
          <a:noFill/>
        </p:spPr>
        <p:txBody>
          <a:bodyPr wrap="none" rtlCol="0">
            <a:spAutoFit/>
          </a:bodyPr>
          <a:lstStyle/>
          <a:p>
            <a:r>
              <a:rPr lang="en-US" sz="800" dirty="0"/>
              <a:t>Texture</a:t>
            </a:r>
          </a:p>
        </p:txBody>
      </p:sp>
      <p:sp>
        <p:nvSpPr>
          <p:cNvPr id="11" name="TextBox 10">
            <a:extLst>
              <a:ext uri="{FF2B5EF4-FFF2-40B4-BE49-F238E27FC236}">
                <a16:creationId xmlns:a16="http://schemas.microsoft.com/office/drawing/2014/main" id="{1D77E96C-CC22-084D-8ABD-5AAC4E772A92}"/>
              </a:ext>
            </a:extLst>
          </p:cNvPr>
          <p:cNvSpPr txBox="1"/>
          <p:nvPr/>
        </p:nvSpPr>
        <p:spPr>
          <a:xfrm>
            <a:off x="764880" y="2841110"/>
            <a:ext cx="1822935" cy="215444"/>
          </a:xfrm>
          <a:prstGeom prst="rect">
            <a:avLst/>
          </a:prstGeom>
          <a:noFill/>
        </p:spPr>
        <p:txBody>
          <a:bodyPr wrap="none" rtlCol="0">
            <a:spAutoFit/>
          </a:bodyPr>
          <a:lstStyle/>
          <a:p>
            <a:r>
              <a:rPr lang="en-US" sz="800" dirty="0"/>
              <a:t>Soil Orders Defined by their Profiles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597AC25-B42C-EB47-962D-B07DE075A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922" y="5628040"/>
            <a:ext cx="2903359" cy="24680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3C4D85D2-31B7-8A49-8820-846E3AE1C7B4}"/>
              </a:ext>
            </a:extLst>
          </p:cNvPr>
          <p:cNvSpPr txBox="1"/>
          <p:nvPr/>
        </p:nvSpPr>
        <p:spPr>
          <a:xfrm>
            <a:off x="1631072" y="540775"/>
            <a:ext cx="3595856" cy="369332"/>
          </a:xfrm>
          <a:prstGeom prst="rect">
            <a:avLst/>
          </a:prstGeom>
          <a:noFill/>
        </p:spPr>
        <p:txBody>
          <a:bodyPr wrap="none" rtlCol="0">
            <a:spAutoFit/>
          </a:bodyPr>
          <a:lstStyle/>
          <a:p>
            <a:r>
              <a:rPr lang="en-US" dirty="0"/>
              <a:t>Soil texture is important  because</a:t>
            </a:r>
          </a:p>
        </p:txBody>
      </p:sp>
    </p:spTree>
    <p:extLst>
      <p:ext uri="{BB962C8B-B14F-4D97-AF65-F5344CB8AC3E}">
        <p14:creationId xmlns:p14="http://schemas.microsoft.com/office/powerpoint/2010/main" val="3486535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1271588" y="2262188"/>
            <a:ext cx="4633912" cy="5897562"/>
            <a:chOff x="640" y="1425"/>
            <a:chExt cx="2919" cy="3715"/>
          </a:xfrm>
        </p:grpSpPr>
        <p:sp>
          <p:nvSpPr>
            <p:cNvPr id="57347" name="Rectangle 3"/>
            <p:cNvSpPr>
              <a:spLocks noChangeArrowheads="1"/>
            </p:cNvSpPr>
            <p:nvPr/>
          </p:nvSpPr>
          <p:spPr bwMode="auto">
            <a:xfrm>
              <a:off x="1754" y="1425"/>
              <a:ext cx="1792" cy="3221"/>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348" name="Rectangle 4"/>
            <p:cNvSpPr>
              <a:spLocks noChangeArrowheads="1"/>
            </p:cNvSpPr>
            <p:nvPr/>
          </p:nvSpPr>
          <p:spPr bwMode="auto">
            <a:xfrm>
              <a:off x="641" y="1919"/>
              <a:ext cx="1792" cy="322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349" name="Line 5"/>
            <p:cNvSpPr>
              <a:spLocks noChangeShapeType="1"/>
            </p:cNvSpPr>
            <p:nvPr/>
          </p:nvSpPr>
          <p:spPr bwMode="auto">
            <a:xfrm flipV="1">
              <a:off x="640" y="1429"/>
              <a:ext cx="1124" cy="491"/>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50" name="Line 6"/>
            <p:cNvSpPr>
              <a:spLocks noChangeShapeType="1"/>
            </p:cNvSpPr>
            <p:nvPr/>
          </p:nvSpPr>
          <p:spPr bwMode="auto">
            <a:xfrm flipV="1">
              <a:off x="2435" y="1425"/>
              <a:ext cx="1124" cy="491"/>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51" name="Line 7"/>
            <p:cNvSpPr>
              <a:spLocks noChangeShapeType="1"/>
            </p:cNvSpPr>
            <p:nvPr/>
          </p:nvSpPr>
          <p:spPr bwMode="auto">
            <a:xfrm flipV="1">
              <a:off x="2411" y="4643"/>
              <a:ext cx="1124" cy="491"/>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57352" name="Group 8"/>
          <p:cNvGrpSpPr>
            <a:grpSpLocks/>
          </p:cNvGrpSpPr>
          <p:nvPr/>
        </p:nvGrpSpPr>
        <p:grpSpPr bwMode="auto">
          <a:xfrm>
            <a:off x="1243013" y="2455863"/>
            <a:ext cx="4670425" cy="1089025"/>
            <a:chOff x="622" y="1546"/>
            <a:chExt cx="2942" cy="687"/>
          </a:xfrm>
        </p:grpSpPr>
        <p:grpSp>
          <p:nvGrpSpPr>
            <p:cNvPr id="57353" name="Group 9"/>
            <p:cNvGrpSpPr>
              <a:grpSpLocks/>
            </p:cNvGrpSpPr>
            <p:nvPr/>
          </p:nvGrpSpPr>
          <p:grpSpPr bwMode="auto">
            <a:xfrm>
              <a:off x="640" y="1742"/>
              <a:ext cx="2923" cy="491"/>
              <a:chOff x="640" y="1742"/>
              <a:chExt cx="2923" cy="491"/>
            </a:xfrm>
          </p:grpSpPr>
          <p:sp>
            <p:nvSpPr>
              <p:cNvPr id="57354" name="Line 10"/>
              <p:cNvSpPr>
                <a:spLocks noChangeShapeType="1"/>
              </p:cNvSpPr>
              <p:nvPr/>
            </p:nvSpPr>
            <p:spPr bwMode="auto">
              <a:xfrm flipV="1">
                <a:off x="2439" y="1742"/>
                <a:ext cx="1124" cy="491"/>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55" name="Line 11"/>
              <p:cNvSpPr>
                <a:spLocks noChangeShapeType="1"/>
              </p:cNvSpPr>
              <p:nvPr/>
            </p:nvSpPr>
            <p:spPr bwMode="auto">
              <a:xfrm flipH="1">
                <a:off x="640" y="2226"/>
                <a:ext cx="179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57356" name="Group 12"/>
            <p:cNvGrpSpPr>
              <a:grpSpLocks/>
            </p:cNvGrpSpPr>
            <p:nvPr/>
          </p:nvGrpSpPr>
          <p:grpSpPr bwMode="auto">
            <a:xfrm>
              <a:off x="622" y="1646"/>
              <a:ext cx="2923" cy="491"/>
              <a:chOff x="640" y="1742"/>
              <a:chExt cx="2923" cy="491"/>
            </a:xfrm>
          </p:grpSpPr>
          <p:sp>
            <p:nvSpPr>
              <p:cNvPr id="57357" name="Line 13"/>
              <p:cNvSpPr>
                <a:spLocks noChangeShapeType="1"/>
              </p:cNvSpPr>
              <p:nvPr/>
            </p:nvSpPr>
            <p:spPr bwMode="auto">
              <a:xfrm flipV="1">
                <a:off x="2439" y="1742"/>
                <a:ext cx="1124" cy="491"/>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58" name="Line 14"/>
              <p:cNvSpPr>
                <a:spLocks noChangeShapeType="1"/>
              </p:cNvSpPr>
              <p:nvPr/>
            </p:nvSpPr>
            <p:spPr bwMode="auto">
              <a:xfrm flipH="1">
                <a:off x="640" y="2226"/>
                <a:ext cx="1792"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57359" name="Group 15"/>
            <p:cNvGrpSpPr>
              <a:grpSpLocks/>
            </p:cNvGrpSpPr>
            <p:nvPr/>
          </p:nvGrpSpPr>
          <p:grpSpPr bwMode="auto">
            <a:xfrm>
              <a:off x="641" y="1546"/>
              <a:ext cx="2923" cy="491"/>
              <a:chOff x="640" y="1742"/>
              <a:chExt cx="2923" cy="491"/>
            </a:xfrm>
          </p:grpSpPr>
          <p:sp>
            <p:nvSpPr>
              <p:cNvPr id="57360" name="Line 16"/>
              <p:cNvSpPr>
                <a:spLocks noChangeShapeType="1"/>
              </p:cNvSpPr>
              <p:nvPr/>
            </p:nvSpPr>
            <p:spPr bwMode="auto">
              <a:xfrm flipV="1">
                <a:off x="2439" y="1742"/>
                <a:ext cx="1124" cy="491"/>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1" name="Line 17"/>
              <p:cNvSpPr>
                <a:spLocks noChangeShapeType="1"/>
              </p:cNvSpPr>
              <p:nvPr/>
            </p:nvSpPr>
            <p:spPr bwMode="auto">
              <a:xfrm flipH="1">
                <a:off x="640" y="2226"/>
                <a:ext cx="1792"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grpSp>
        <p:nvGrpSpPr>
          <p:cNvPr id="57362" name="Group 18"/>
          <p:cNvGrpSpPr>
            <a:grpSpLocks/>
          </p:cNvGrpSpPr>
          <p:nvPr/>
        </p:nvGrpSpPr>
        <p:grpSpPr bwMode="auto">
          <a:xfrm>
            <a:off x="1243013" y="4191000"/>
            <a:ext cx="4640262" cy="779463"/>
            <a:chOff x="640" y="1742"/>
            <a:chExt cx="2923" cy="491"/>
          </a:xfrm>
        </p:grpSpPr>
        <p:sp>
          <p:nvSpPr>
            <p:cNvPr id="57363" name="Line 19"/>
            <p:cNvSpPr>
              <a:spLocks noChangeShapeType="1"/>
            </p:cNvSpPr>
            <p:nvPr/>
          </p:nvSpPr>
          <p:spPr bwMode="auto">
            <a:xfrm flipV="1">
              <a:off x="2439" y="1742"/>
              <a:ext cx="1124" cy="491"/>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4" name="Line 20"/>
            <p:cNvSpPr>
              <a:spLocks noChangeShapeType="1"/>
            </p:cNvSpPr>
            <p:nvPr/>
          </p:nvSpPr>
          <p:spPr bwMode="auto">
            <a:xfrm flipH="1">
              <a:off x="640" y="2226"/>
              <a:ext cx="179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57365" name="Group 21"/>
          <p:cNvGrpSpPr>
            <a:grpSpLocks/>
          </p:cNvGrpSpPr>
          <p:nvPr/>
        </p:nvGrpSpPr>
        <p:grpSpPr bwMode="auto">
          <a:xfrm>
            <a:off x="1243013" y="5835650"/>
            <a:ext cx="4640262" cy="779463"/>
            <a:chOff x="640" y="1742"/>
            <a:chExt cx="2923" cy="491"/>
          </a:xfrm>
        </p:grpSpPr>
        <p:sp>
          <p:nvSpPr>
            <p:cNvPr id="57366" name="Line 22"/>
            <p:cNvSpPr>
              <a:spLocks noChangeShapeType="1"/>
            </p:cNvSpPr>
            <p:nvPr/>
          </p:nvSpPr>
          <p:spPr bwMode="auto">
            <a:xfrm flipV="1">
              <a:off x="2439" y="1742"/>
              <a:ext cx="1124" cy="491"/>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7" name="Line 23"/>
            <p:cNvSpPr>
              <a:spLocks noChangeShapeType="1"/>
            </p:cNvSpPr>
            <p:nvPr/>
          </p:nvSpPr>
          <p:spPr bwMode="auto">
            <a:xfrm flipH="1">
              <a:off x="640" y="2226"/>
              <a:ext cx="179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57368" name="Text Box 24"/>
          <p:cNvSpPr txBox="1">
            <a:spLocks noChangeArrowheads="1"/>
          </p:cNvSpPr>
          <p:nvPr/>
        </p:nvSpPr>
        <p:spPr bwMode="auto">
          <a:xfrm>
            <a:off x="860425" y="3027363"/>
            <a:ext cx="327025" cy="54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000" b="1">
                <a:latin typeface="Times New Roman" pitchFamily="18" charset="0"/>
              </a:rPr>
              <a:t>O</a:t>
            </a:r>
            <a:r>
              <a:rPr lang="en-US" sz="1000" b="1" baseline="-25000">
                <a:latin typeface="Times New Roman" pitchFamily="18" charset="0"/>
              </a:rPr>
              <a:t>i</a:t>
            </a:r>
          </a:p>
          <a:p>
            <a:r>
              <a:rPr lang="en-US" sz="1000" b="1">
                <a:latin typeface="Times New Roman" pitchFamily="18" charset="0"/>
              </a:rPr>
              <a:t>O</a:t>
            </a:r>
            <a:r>
              <a:rPr lang="en-US" sz="1000" b="1" baseline="-25000">
                <a:latin typeface="Times New Roman" pitchFamily="18" charset="0"/>
              </a:rPr>
              <a:t>e</a:t>
            </a:r>
          </a:p>
          <a:p>
            <a:r>
              <a:rPr lang="en-US" sz="1000" b="1">
                <a:latin typeface="Times New Roman" pitchFamily="18" charset="0"/>
              </a:rPr>
              <a:t>O</a:t>
            </a:r>
            <a:r>
              <a:rPr lang="en-US" sz="1000" b="1" baseline="-25000">
                <a:latin typeface="Times New Roman" pitchFamily="18" charset="0"/>
              </a:rPr>
              <a:t>a</a:t>
            </a:r>
          </a:p>
        </p:txBody>
      </p:sp>
      <p:sp>
        <p:nvSpPr>
          <p:cNvPr id="57369" name="Text Box 25"/>
          <p:cNvSpPr txBox="1">
            <a:spLocks noChangeArrowheads="1"/>
          </p:cNvSpPr>
          <p:nvPr/>
        </p:nvSpPr>
        <p:spPr bwMode="auto">
          <a:xfrm>
            <a:off x="858838" y="4108450"/>
            <a:ext cx="3492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b="1">
                <a:latin typeface="Times New Roman" pitchFamily="18" charset="0"/>
              </a:rPr>
              <a:t>A</a:t>
            </a:r>
            <a:endParaRPr lang="en-US" b="1" baseline="-25000">
              <a:latin typeface="Times New Roman" pitchFamily="18" charset="0"/>
            </a:endParaRPr>
          </a:p>
        </p:txBody>
      </p:sp>
      <p:sp>
        <p:nvSpPr>
          <p:cNvPr id="57370" name="Text Box 26"/>
          <p:cNvSpPr txBox="1">
            <a:spLocks noChangeArrowheads="1"/>
          </p:cNvSpPr>
          <p:nvPr/>
        </p:nvSpPr>
        <p:spPr bwMode="auto">
          <a:xfrm>
            <a:off x="830263" y="5619750"/>
            <a:ext cx="336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b="1">
                <a:latin typeface="Times New Roman" pitchFamily="18" charset="0"/>
              </a:rPr>
              <a:t>B</a:t>
            </a:r>
            <a:endParaRPr lang="en-US" b="1" baseline="-25000">
              <a:latin typeface="Times New Roman" pitchFamily="18" charset="0"/>
            </a:endParaRPr>
          </a:p>
        </p:txBody>
      </p:sp>
      <p:sp>
        <p:nvSpPr>
          <p:cNvPr id="57371" name="Text Box 27"/>
          <p:cNvSpPr txBox="1">
            <a:spLocks noChangeArrowheads="1"/>
          </p:cNvSpPr>
          <p:nvPr/>
        </p:nvSpPr>
        <p:spPr bwMode="auto">
          <a:xfrm>
            <a:off x="823913" y="7161213"/>
            <a:ext cx="349250" cy="36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b="1">
                <a:latin typeface="Times New Roman" pitchFamily="18" charset="0"/>
              </a:rPr>
              <a:t>C</a:t>
            </a:r>
            <a:endParaRPr lang="en-US" b="1" baseline="-25000">
              <a:latin typeface="Times New Roman" pitchFamily="18" charset="0"/>
            </a:endParaRPr>
          </a:p>
        </p:txBody>
      </p:sp>
      <p:sp>
        <p:nvSpPr>
          <p:cNvPr id="57372" name="Text Box 28"/>
          <p:cNvSpPr txBox="1">
            <a:spLocks noChangeArrowheads="1"/>
          </p:cNvSpPr>
          <p:nvPr/>
        </p:nvSpPr>
        <p:spPr bwMode="auto">
          <a:xfrm>
            <a:off x="1293813" y="1085850"/>
            <a:ext cx="4492625" cy="703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sz="2000" b="1">
                <a:latin typeface="Times New Roman" pitchFamily="18" charset="0"/>
              </a:rPr>
              <a:t>Soil profiles consist of horizontal layers </a:t>
            </a:r>
          </a:p>
          <a:p>
            <a:pPr algn="ctr"/>
            <a:r>
              <a:rPr lang="en-US" sz="2000" b="1">
                <a:latin typeface="Times New Roman" pitchFamily="18" charset="0"/>
              </a:rPr>
              <a:t>called horizons</a:t>
            </a:r>
          </a:p>
        </p:txBody>
      </p:sp>
      <p:sp>
        <p:nvSpPr>
          <p:cNvPr id="57373" name="Text Box 29"/>
          <p:cNvSpPr txBox="1">
            <a:spLocks noChangeArrowheads="1"/>
          </p:cNvSpPr>
          <p:nvPr/>
        </p:nvSpPr>
        <p:spPr bwMode="auto">
          <a:xfrm>
            <a:off x="387350" y="3086100"/>
            <a:ext cx="361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b="1">
                <a:latin typeface="Times New Roman" pitchFamily="18" charset="0"/>
              </a:rPr>
              <a:t>O</a:t>
            </a:r>
          </a:p>
        </p:txBody>
      </p:sp>
      <p:sp>
        <p:nvSpPr>
          <p:cNvPr id="57374" name="AutoShape 30"/>
          <p:cNvSpPr>
            <a:spLocks/>
          </p:cNvSpPr>
          <p:nvPr/>
        </p:nvSpPr>
        <p:spPr bwMode="auto">
          <a:xfrm>
            <a:off x="768350" y="3116263"/>
            <a:ext cx="88900" cy="374650"/>
          </a:xfrm>
          <a:prstGeom prst="leftBrace">
            <a:avLst>
              <a:gd name="adj1" fmla="val 35119"/>
              <a:gd name="adj2" fmla="val 50000"/>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375" name="AutoShape 31"/>
          <p:cNvSpPr>
            <a:spLocks/>
          </p:cNvSpPr>
          <p:nvPr/>
        </p:nvSpPr>
        <p:spPr bwMode="auto">
          <a:xfrm>
            <a:off x="692150" y="3560763"/>
            <a:ext cx="168275" cy="4586287"/>
          </a:xfrm>
          <a:prstGeom prst="leftBrace">
            <a:avLst>
              <a:gd name="adj1" fmla="val 227123"/>
              <a:gd name="adj2" fmla="val 50000"/>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376" name="Text Box 32"/>
          <p:cNvSpPr txBox="1">
            <a:spLocks noChangeArrowheads="1"/>
          </p:cNvSpPr>
          <p:nvPr/>
        </p:nvSpPr>
        <p:spPr bwMode="auto">
          <a:xfrm rot="-5400000">
            <a:off x="-258762" y="5637213"/>
            <a:ext cx="14573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a:latin typeface="Times New Roman" pitchFamily="18" charset="0"/>
              </a:rPr>
              <a:t>Mineral Soil</a:t>
            </a:r>
          </a:p>
        </p:txBody>
      </p:sp>
      <p:pic>
        <p:nvPicPr>
          <p:cNvPr id="2" name="Picture 1">
            <a:extLst>
              <a:ext uri="{FF2B5EF4-FFF2-40B4-BE49-F238E27FC236}">
                <a16:creationId xmlns:a16="http://schemas.microsoft.com/office/drawing/2014/main" id="{80C10E8D-58B5-A849-9597-619448C27FC7}"/>
              </a:ext>
            </a:extLst>
          </p:cNvPr>
          <p:cNvPicPr>
            <a:picLocks noChangeAspect="1"/>
          </p:cNvPicPr>
          <p:nvPr/>
        </p:nvPicPr>
        <p:blipFill>
          <a:blip r:embed="rId2"/>
          <a:stretch>
            <a:fillRect/>
          </a:stretch>
        </p:blipFill>
        <p:spPr>
          <a:xfrm>
            <a:off x="1955462" y="501397"/>
            <a:ext cx="692488" cy="582902"/>
          </a:xfrm>
          <a:prstGeom prst="rect">
            <a:avLst/>
          </a:prstGeom>
        </p:spPr>
      </p:pic>
    </p:spTree>
    <p:extLst>
      <p:ext uri="{BB962C8B-B14F-4D97-AF65-F5344CB8AC3E}">
        <p14:creationId xmlns:p14="http://schemas.microsoft.com/office/powerpoint/2010/main" val="3792022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463"/>
            <a:ext cx="6400800" cy="8858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cali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4681538"/>
            <a:ext cx="5045075" cy="4171950"/>
          </a:xfrm>
          <a:prstGeom prst="rect">
            <a:avLst/>
          </a:prstGeom>
          <a:noFill/>
          <a:extLst>
            <a:ext uri="{909E8E84-426E-40dd-AFC4-6F175D3DCCD1}">
              <a14:hiddenFill xmlns="" xmlns:a14="http://schemas.microsoft.com/office/drawing/2010/main">
                <a:solidFill>
                  <a:srgbClr val="FFFFFF"/>
                </a:solidFill>
              </a14:hiddenFill>
            </a:ext>
          </a:extLst>
        </p:spPr>
      </p:pic>
      <p:pic>
        <p:nvPicPr>
          <p:cNvPr id="70660" name="Picture 4"/>
          <p:cNvPicPr>
            <a:picLocks noChangeAspect="1" noChangeArrowheads="1"/>
          </p:cNvPicPr>
          <p:nvPr/>
        </p:nvPicPr>
        <p:blipFill>
          <a:blip r:embed="rId3">
            <a:extLst>
              <a:ext uri="{28A0092B-C50C-407E-A947-70E740481C1C}">
                <a14:useLocalDpi xmlns:a14="http://schemas.microsoft.com/office/drawing/2010/main" val="0"/>
              </a:ext>
            </a:extLst>
          </a:blip>
          <a:srcRect r="68401"/>
          <a:stretch>
            <a:fillRect/>
          </a:stretch>
        </p:blipFill>
        <p:spPr bwMode="auto">
          <a:xfrm>
            <a:off x="2312988" y="195263"/>
            <a:ext cx="1973262" cy="408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5DF2B9-92C2-3E4A-8CB0-08B10A2EE0BB}"/>
              </a:ext>
            </a:extLst>
          </p:cNvPr>
          <p:cNvSpPr txBox="1"/>
          <p:nvPr/>
        </p:nvSpPr>
        <p:spPr>
          <a:xfrm>
            <a:off x="1775361" y="463139"/>
            <a:ext cx="2903359" cy="369332"/>
          </a:xfrm>
          <a:prstGeom prst="rect">
            <a:avLst/>
          </a:prstGeom>
          <a:noFill/>
        </p:spPr>
        <p:txBody>
          <a:bodyPr wrap="none" rtlCol="0">
            <a:spAutoFit/>
          </a:bodyPr>
          <a:lstStyle/>
          <a:p>
            <a:r>
              <a:rPr lang="en-US" dirty="0"/>
              <a:t>Soil Organic Matter (SOM)</a:t>
            </a:r>
          </a:p>
        </p:txBody>
      </p:sp>
      <p:pic>
        <p:nvPicPr>
          <p:cNvPr id="6" name="Picture 5">
            <a:extLst>
              <a:ext uri="{FF2B5EF4-FFF2-40B4-BE49-F238E27FC236}">
                <a16:creationId xmlns:a16="http://schemas.microsoft.com/office/drawing/2014/main" id="{83325312-26D0-7A41-B785-4ECE1E73D753}"/>
              </a:ext>
            </a:extLst>
          </p:cNvPr>
          <p:cNvPicPr>
            <a:picLocks noChangeAspect="1"/>
          </p:cNvPicPr>
          <p:nvPr/>
        </p:nvPicPr>
        <p:blipFill>
          <a:blip r:embed="rId2"/>
          <a:stretch>
            <a:fillRect/>
          </a:stretch>
        </p:blipFill>
        <p:spPr>
          <a:xfrm>
            <a:off x="2265693" y="4131410"/>
            <a:ext cx="2093247" cy="2711611"/>
          </a:xfrm>
          <a:prstGeom prst="rect">
            <a:avLst/>
          </a:prstGeom>
        </p:spPr>
      </p:pic>
      <p:pic>
        <p:nvPicPr>
          <p:cNvPr id="7" name="Picture 6">
            <a:extLst>
              <a:ext uri="{FF2B5EF4-FFF2-40B4-BE49-F238E27FC236}">
                <a16:creationId xmlns:a16="http://schemas.microsoft.com/office/drawing/2014/main" id="{E9AF50CB-BBDE-EF49-B807-7F4500212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346" y="7044356"/>
            <a:ext cx="1822570" cy="16365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69412A21-E41E-4C46-A833-09FD0965B9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5265" y="7044357"/>
            <a:ext cx="2747694" cy="17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 Box 8">
            <a:extLst>
              <a:ext uri="{FF2B5EF4-FFF2-40B4-BE49-F238E27FC236}">
                <a16:creationId xmlns:a16="http://schemas.microsoft.com/office/drawing/2014/main" id="{E7DA032D-CA32-6B4F-9F39-8CBCA17DDE8B}"/>
              </a:ext>
            </a:extLst>
          </p:cNvPr>
          <p:cNvSpPr txBox="1">
            <a:spLocks noChangeArrowheads="1"/>
          </p:cNvSpPr>
          <p:nvPr/>
        </p:nvSpPr>
        <p:spPr bwMode="auto">
          <a:xfrm>
            <a:off x="5441002" y="8752469"/>
            <a:ext cx="1589191" cy="230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900" dirty="0">
                <a:latin typeface="Times New Roman" pitchFamily="18" charset="0"/>
              </a:rPr>
              <a:t>Guo and Gifford 2002</a:t>
            </a:r>
          </a:p>
        </p:txBody>
      </p:sp>
      <p:sp>
        <p:nvSpPr>
          <p:cNvPr id="10" name="TextBox 9">
            <a:extLst>
              <a:ext uri="{FF2B5EF4-FFF2-40B4-BE49-F238E27FC236}">
                <a16:creationId xmlns:a16="http://schemas.microsoft.com/office/drawing/2014/main" id="{8CDB5D79-EB39-F440-B4F3-F9D7C2D26F90}"/>
              </a:ext>
            </a:extLst>
          </p:cNvPr>
          <p:cNvSpPr txBox="1"/>
          <p:nvPr/>
        </p:nvSpPr>
        <p:spPr>
          <a:xfrm>
            <a:off x="272409" y="1095309"/>
            <a:ext cx="3698320" cy="307777"/>
          </a:xfrm>
          <a:prstGeom prst="rect">
            <a:avLst/>
          </a:prstGeom>
          <a:noFill/>
        </p:spPr>
        <p:txBody>
          <a:bodyPr wrap="none" rtlCol="0">
            <a:spAutoFit/>
          </a:bodyPr>
          <a:lstStyle/>
          <a:p>
            <a:r>
              <a:rPr lang="en-US" sz="1400" i="1" dirty="0"/>
              <a:t>Different compounds decay at different rates</a:t>
            </a:r>
          </a:p>
        </p:txBody>
      </p:sp>
    </p:spTree>
    <p:extLst>
      <p:ext uri="{BB962C8B-B14F-4D97-AF65-F5344CB8AC3E}">
        <p14:creationId xmlns:p14="http://schemas.microsoft.com/office/powerpoint/2010/main" val="366106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956" y="6446446"/>
            <a:ext cx="3240088" cy="2205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680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085" y="2280114"/>
            <a:ext cx="1827212" cy="2871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6810" name="Text Box 10"/>
          <p:cNvSpPr txBox="1">
            <a:spLocks noChangeArrowheads="1"/>
          </p:cNvSpPr>
          <p:nvPr/>
        </p:nvSpPr>
        <p:spPr bwMode="auto">
          <a:xfrm>
            <a:off x="3458998" y="5341974"/>
            <a:ext cx="846707"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50" dirty="0">
                <a:latin typeface="Times New Roman" pitchFamily="18" charset="0"/>
              </a:rPr>
              <a:t>Brady 1974</a:t>
            </a:r>
          </a:p>
        </p:txBody>
      </p:sp>
      <p:sp>
        <p:nvSpPr>
          <p:cNvPr id="2" name="Rectangle 1">
            <a:extLst>
              <a:ext uri="{FF2B5EF4-FFF2-40B4-BE49-F238E27FC236}">
                <a16:creationId xmlns:a16="http://schemas.microsoft.com/office/drawing/2014/main" id="{5EE7A617-949B-3847-B2DA-35463373DB06}"/>
              </a:ext>
            </a:extLst>
          </p:cNvPr>
          <p:cNvSpPr/>
          <p:nvPr/>
        </p:nvSpPr>
        <p:spPr>
          <a:xfrm>
            <a:off x="1808956" y="1304685"/>
            <a:ext cx="2749471" cy="369332"/>
          </a:xfrm>
          <a:prstGeom prst="rect">
            <a:avLst/>
          </a:prstGeom>
        </p:spPr>
        <p:txBody>
          <a:bodyPr wrap="none">
            <a:spAutoFit/>
          </a:bodyPr>
          <a:lstStyle/>
          <a:p>
            <a:r>
              <a:rPr lang="en-US" dirty="0"/>
              <a:t>Secondary Clay Minerals</a:t>
            </a:r>
          </a:p>
        </p:txBody>
      </p:sp>
      <p:sp>
        <p:nvSpPr>
          <p:cNvPr id="3" name="TextBox 2">
            <a:extLst>
              <a:ext uri="{FF2B5EF4-FFF2-40B4-BE49-F238E27FC236}">
                <a16:creationId xmlns:a16="http://schemas.microsoft.com/office/drawing/2014/main" id="{31B9F6C7-2FA9-43F5-A685-BC8C10FAF8BB}"/>
              </a:ext>
            </a:extLst>
          </p:cNvPr>
          <p:cNvSpPr txBox="1"/>
          <p:nvPr/>
        </p:nvSpPr>
        <p:spPr>
          <a:xfrm>
            <a:off x="1053991" y="412650"/>
            <a:ext cx="4750018" cy="646331"/>
          </a:xfrm>
          <a:prstGeom prst="rect">
            <a:avLst/>
          </a:prstGeom>
          <a:noFill/>
        </p:spPr>
        <p:txBody>
          <a:bodyPr wrap="none" rtlCol="0">
            <a:spAutoFit/>
          </a:bodyPr>
          <a:lstStyle/>
          <a:p>
            <a:pPr algn="ctr"/>
            <a:r>
              <a:rPr lang="en-US" dirty="0">
                <a:solidFill>
                  <a:srgbClr val="FF0000"/>
                </a:solidFill>
              </a:rPr>
              <a:t>Soil chemistry is influenced by clay minerals </a:t>
            </a:r>
          </a:p>
          <a:p>
            <a:pPr algn="ctr"/>
            <a:r>
              <a:rPr lang="en-US" dirty="0">
                <a:solidFill>
                  <a:srgbClr val="FF0000"/>
                </a:solidFill>
              </a:rPr>
              <a:t>and SOM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D0DEF6-8709-3949-8081-2A101DA20F66}"/>
              </a:ext>
            </a:extLst>
          </p:cNvPr>
          <p:cNvSpPr/>
          <p:nvPr/>
        </p:nvSpPr>
        <p:spPr>
          <a:xfrm>
            <a:off x="1977320" y="711920"/>
            <a:ext cx="2386231" cy="646331"/>
          </a:xfrm>
          <a:prstGeom prst="rect">
            <a:avLst/>
          </a:prstGeom>
        </p:spPr>
        <p:txBody>
          <a:bodyPr wrap="none">
            <a:spAutoFit/>
          </a:bodyPr>
          <a:lstStyle/>
          <a:p>
            <a:pPr algn="ctr"/>
            <a:r>
              <a:rPr lang="en-US" dirty="0"/>
              <a:t>Soil Chemistry</a:t>
            </a:r>
          </a:p>
          <a:p>
            <a:pPr algn="ctr"/>
            <a:r>
              <a:rPr lang="en-US" dirty="0"/>
              <a:t>(CEC &amp; pH Buffering)</a:t>
            </a:r>
          </a:p>
        </p:txBody>
      </p:sp>
      <p:pic>
        <p:nvPicPr>
          <p:cNvPr id="6" name="Picture 5" descr="A close up of a map&#10;&#10;Description automatically generated">
            <a:extLst>
              <a:ext uri="{FF2B5EF4-FFF2-40B4-BE49-F238E27FC236}">
                <a16:creationId xmlns:a16="http://schemas.microsoft.com/office/drawing/2014/main" id="{96646EA7-4026-994A-9AB2-2B55C071E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441" y="2766037"/>
            <a:ext cx="4275117" cy="2196874"/>
          </a:xfrm>
          <a:prstGeom prst="rect">
            <a:avLst/>
          </a:prstGeom>
        </p:spPr>
      </p:pic>
    </p:spTree>
    <p:extLst>
      <p:ext uri="{BB962C8B-B14F-4D97-AF65-F5344CB8AC3E}">
        <p14:creationId xmlns:p14="http://schemas.microsoft.com/office/powerpoint/2010/main" val="211561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274888" y="8243888"/>
            <a:ext cx="4546600"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Times New Roman" pitchFamily="18" charset="0"/>
              </a:rPr>
              <a:t>From: Spiro, T.G., and W. M. Stigliani. 2003.</a:t>
            </a:r>
          </a:p>
          <a:p>
            <a:r>
              <a:rPr lang="en-US" sz="1400">
                <a:latin typeface="Times New Roman" pitchFamily="18" charset="0"/>
              </a:rPr>
              <a:t>Chemistry of the environment.</a:t>
            </a:r>
          </a:p>
          <a:p>
            <a:r>
              <a:rPr lang="en-US" sz="1400">
                <a:latin typeface="Times New Roman" pitchFamily="18" charset="0"/>
              </a:rPr>
              <a:t>Page 301. 2nd edition. Prentice Hall, Upper Saddle River, NJ</a:t>
            </a:r>
          </a:p>
        </p:txBody>
      </p:sp>
      <p:sp>
        <p:nvSpPr>
          <p:cNvPr id="54275" name="Text Box 3"/>
          <p:cNvSpPr txBox="1">
            <a:spLocks noChangeArrowheads="1"/>
          </p:cNvSpPr>
          <p:nvPr/>
        </p:nvSpPr>
        <p:spPr bwMode="auto">
          <a:xfrm>
            <a:off x="600075" y="1797050"/>
            <a:ext cx="5726113"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latin typeface="Times New Roman" pitchFamily="18" charset="0"/>
              </a:rPr>
              <a:t>Decline in soil pH over time in response to </a:t>
            </a:r>
          </a:p>
          <a:p>
            <a:pPr algn="ctr"/>
            <a:r>
              <a:rPr lang="en-US" sz="2400" b="1">
                <a:latin typeface="Times New Roman" pitchFamily="18" charset="0"/>
              </a:rPr>
              <a:t>atmospheric acid inputs.</a:t>
            </a:r>
          </a:p>
        </p:txBody>
      </p:sp>
      <p:graphicFrame>
        <p:nvGraphicFramePr>
          <p:cNvPr id="54276" name="Object 4"/>
          <p:cNvGraphicFramePr>
            <a:graphicFrameLocks noChangeAspect="1"/>
          </p:cNvGraphicFramePr>
          <p:nvPr/>
        </p:nvGraphicFramePr>
        <p:xfrm>
          <a:off x="241300" y="2995613"/>
          <a:ext cx="6340475" cy="3279775"/>
        </p:xfrm>
        <a:graphic>
          <a:graphicData uri="http://schemas.openxmlformats.org/presentationml/2006/ole">
            <mc:AlternateContent xmlns:mc="http://schemas.openxmlformats.org/markup-compatibility/2006">
              <mc:Choice xmlns:v="urn:schemas-microsoft-com:vml" Requires="v">
                <p:oleObj name="Photo Editor Photo" r:id="rId2" imgW="6830378" imgH="3533333" progId="MSPhotoEd.3">
                  <p:embed/>
                </p:oleObj>
              </mc:Choice>
              <mc:Fallback>
                <p:oleObj name="Photo Editor Photo" r:id="rId2" imgW="6830378" imgH="3533333" progId="MSPhotoEd.3">
                  <p:embed/>
                  <p:pic>
                    <p:nvPicPr>
                      <p:cNvPr id="542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995613"/>
                        <a:ext cx="6340475" cy="3279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25425" y="982663"/>
            <a:ext cx="6450013" cy="700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Times New Roman" pitchFamily="18" charset="0"/>
              </a:rPr>
              <a:t>1) Acidic rain can be neutralized if calcium carbonate is present</a:t>
            </a:r>
          </a:p>
        </p:txBody>
      </p:sp>
      <p:sp>
        <p:nvSpPr>
          <p:cNvPr id="56323" name="Rectangle 3"/>
          <p:cNvSpPr>
            <a:spLocks noChangeArrowheads="1"/>
          </p:cNvSpPr>
          <p:nvPr/>
        </p:nvSpPr>
        <p:spPr bwMode="auto">
          <a:xfrm>
            <a:off x="238125" y="3294063"/>
            <a:ext cx="64500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Times New Roman" pitchFamily="18" charset="0"/>
              </a:rPr>
              <a:t>2) </a:t>
            </a:r>
            <a:r>
              <a:rPr lang="en-US" sz="2000" dirty="0" err="1">
                <a:latin typeface="Times New Roman" pitchFamily="18" charset="0"/>
              </a:rPr>
              <a:t>Cation</a:t>
            </a:r>
            <a:r>
              <a:rPr lang="en-US" sz="2000" dirty="0">
                <a:latin typeface="Times New Roman" pitchFamily="18" charset="0"/>
              </a:rPr>
              <a:t> exchange buffering is limited by the number of exchange sites occupied by Na</a:t>
            </a:r>
            <a:r>
              <a:rPr lang="en-US" sz="2000" baseline="30000" dirty="0">
                <a:latin typeface="Times New Roman" pitchFamily="18" charset="0"/>
              </a:rPr>
              <a:t>+,</a:t>
            </a:r>
            <a:r>
              <a:rPr lang="en-US" sz="2000" dirty="0">
                <a:latin typeface="Times New Roman" pitchFamily="18" charset="0"/>
              </a:rPr>
              <a:t> K</a:t>
            </a:r>
            <a:r>
              <a:rPr lang="en-US" sz="2000" baseline="30000" dirty="0">
                <a:latin typeface="Times New Roman" pitchFamily="18" charset="0"/>
              </a:rPr>
              <a:t>+</a:t>
            </a:r>
            <a:r>
              <a:rPr lang="en-US" sz="2000" dirty="0">
                <a:latin typeface="Times New Roman" pitchFamily="18" charset="0"/>
              </a:rPr>
              <a:t>, NH</a:t>
            </a:r>
            <a:r>
              <a:rPr lang="en-US" sz="2000" baseline="-25000" dirty="0">
                <a:latin typeface="Times New Roman" pitchFamily="18" charset="0"/>
              </a:rPr>
              <a:t>4</a:t>
            </a:r>
            <a:r>
              <a:rPr lang="en-US" sz="2000" baseline="30000" dirty="0">
                <a:latin typeface="Times New Roman" pitchFamily="18" charset="0"/>
              </a:rPr>
              <a:t>+</a:t>
            </a:r>
            <a:r>
              <a:rPr lang="en-US" sz="2000" dirty="0">
                <a:latin typeface="Times New Roman" pitchFamily="18" charset="0"/>
              </a:rPr>
              <a:t>, </a:t>
            </a:r>
            <a:r>
              <a:rPr lang="en-US" sz="2000" dirty="0" err="1">
                <a:latin typeface="Times New Roman" pitchFamily="18" charset="0"/>
              </a:rPr>
              <a:t>Ca</a:t>
            </a:r>
            <a:r>
              <a:rPr lang="en-US" sz="2000" baseline="30000" dirty="0">
                <a:latin typeface="Times New Roman" pitchFamily="18" charset="0"/>
              </a:rPr>
              <a:t>++</a:t>
            </a:r>
            <a:r>
              <a:rPr lang="en-US" sz="2000" dirty="0">
                <a:latin typeface="Times New Roman" pitchFamily="18" charset="0"/>
              </a:rPr>
              <a:t>, Mg</a:t>
            </a:r>
            <a:r>
              <a:rPr lang="en-US" sz="2000" baseline="30000" dirty="0">
                <a:latin typeface="Times New Roman" pitchFamily="18" charset="0"/>
              </a:rPr>
              <a:t>++</a:t>
            </a:r>
          </a:p>
        </p:txBody>
      </p:sp>
      <p:sp>
        <p:nvSpPr>
          <p:cNvPr id="56324" name="Text Box 4"/>
          <p:cNvSpPr txBox="1">
            <a:spLocks noChangeArrowheads="1"/>
          </p:cNvSpPr>
          <p:nvPr/>
        </p:nvSpPr>
        <p:spPr bwMode="auto">
          <a:xfrm>
            <a:off x="207963" y="4224338"/>
            <a:ext cx="6264275" cy="700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Times New Roman" pitchFamily="18" charset="0"/>
              </a:rPr>
              <a:t>3)</a:t>
            </a:r>
            <a:r>
              <a:rPr lang="en-US" sz="2000" i="1" dirty="0">
                <a:latin typeface="Times New Roman" pitchFamily="18" charset="0"/>
              </a:rPr>
              <a:t> Aluminum buffering is rarely depleted b/c Al containing minerals are common in soils.</a:t>
            </a:r>
          </a:p>
        </p:txBody>
      </p:sp>
      <p:sp>
        <p:nvSpPr>
          <p:cNvPr id="56325" name="Text Box 5"/>
          <p:cNvSpPr txBox="1">
            <a:spLocks noChangeArrowheads="1"/>
          </p:cNvSpPr>
          <p:nvPr/>
        </p:nvSpPr>
        <p:spPr bwMode="auto">
          <a:xfrm>
            <a:off x="261938" y="5151438"/>
            <a:ext cx="6345237"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Times New Roman" pitchFamily="18" charset="0"/>
              </a:rPr>
              <a:t>When pH drops below 4.2, H</a:t>
            </a:r>
            <a:r>
              <a:rPr lang="en-US" baseline="30000">
                <a:latin typeface="Times New Roman" pitchFamily="18" charset="0"/>
              </a:rPr>
              <a:t>+</a:t>
            </a:r>
            <a:r>
              <a:rPr lang="en-US">
                <a:latin typeface="Times New Roman" pitchFamily="18" charset="0"/>
              </a:rPr>
              <a:t> dissolves the Al-containing minerals.</a:t>
            </a:r>
          </a:p>
        </p:txBody>
      </p:sp>
      <p:sp>
        <p:nvSpPr>
          <p:cNvPr id="56326" name="Text Box 6"/>
          <p:cNvSpPr txBox="1">
            <a:spLocks noChangeArrowheads="1"/>
          </p:cNvSpPr>
          <p:nvPr/>
        </p:nvSpPr>
        <p:spPr bwMode="auto">
          <a:xfrm>
            <a:off x="534988" y="7967663"/>
            <a:ext cx="5383212"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000" b="1" i="1">
                <a:latin typeface="Times New Roman" pitchFamily="18" charset="0"/>
              </a:rPr>
              <a:t>Al</a:t>
            </a:r>
            <a:r>
              <a:rPr lang="en-US" sz="2000" b="1" i="1" baseline="30000">
                <a:latin typeface="Times New Roman" pitchFamily="18" charset="0"/>
              </a:rPr>
              <a:t>3+</a:t>
            </a:r>
            <a:r>
              <a:rPr lang="en-US" sz="2000" b="1" i="1">
                <a:latin typeface="Times New Roman" pitchFamily="18" charset="0"/>
              </a:rPr>
              <a:t> can be toxic to plants and aquatic organisms.</a:t>
            </a:r>
          </a:p>
          <a:p>
            <a:endParaRPr lang="en-US" sz="2000" b="1" i="1">
              <a:latin typeface="Times New Roman" pitchFamily="18" charset="0"/>
            </a:endParaRPr>
          </a:p>
        </p:txBody>
      </p:sp>
      <p:sp>
        <p:nvSpPr>
          <p:cNvPr id="56327" name="Text Box 7"/>
          <p:cNvSpPr txBox="1">
            <a:spLocks noChangeArrowheads="1"/>
          </p:cNvSpPr>
          <p:nvPr/>
        </p:nvSpPr>
        <p:spPr bwMode="auto">
          <a:xfrm>
            <a:off x="449263" y="6326188"/>
            <a:ext cx="5519737" cy="131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Times New Roman" pitchFamily="18" charset="0"/>
              </a:rPr>
              <a:t>Al</a:t>
            </a:r>
            <a:r>
              <a:rPr lang="en-US" sz="1600" b="1" baseline="-25000">
                <a:latin typeface="Times New Roman" pitchFamily="18" charset="0"/>
              </a:rPr>
              <a:t>2</a:t>
            </a:r>
            <a:r>
              <a:rPr lang="en-US" sz="1600" b="1">
                <a:latin typeface="Times New Roman" pitchFamily="18" charset="0"/>
              </a:rPr>
              <a:t>Si</a:t>
            </a:r>
            <a:r>
              <a:rPr lang="en-US" sz="1600" b="1" baseline="-25000">
                <a:latin typeface="Times New Roman" pitchFamily="18" charset="0"/>
              </a:rPr>
              <a:t>2</a:t>
            </a:r>
            <a:r>
              <a:rPr lang="en-US" sz="1600" b="1">
                <a:latin typeface="Times New Roman" pitchFamily="18" charset="0"/>
              </a:rPr>
              <a:t>O</a:t>
            </a:r>
            <a:r>
              <a:rPr lang="en-US" sz="1600" b="1" baseline="-25000">
                <a:latin typeface="Times New Roman" pitchFamily="18" charset="0"/>
              </a:rPr>
              <a:t>5</a:t>
            </a:r>
            <a:r>
              <a:rPr lang="en-US" sz="1600" b="1">
                <a:latin typeface="Times New Roman" pitchFamily="18" charset="0"/>
              </a:rPr>
              <a:t>(OH)</a:t>
            </a:r>
            <a:r>
              <a:rPr lang="en-US" sz="1600" b="1" baseline="-25000">
                <a:latin typeface="Times New Roman" pitchFamily="18" charset="0"/>
              </a:rPr>
              <a:t>4kaolinite</a:t>
            </a:r>
            <a:r>
              <a:rPr lang="en-US" sz="1600" b="1">
                <a:latin typeface="Times New Roman" pitchFamily="18" charset="0"/>
              </a:rPr>
              <a:t> + 6H</a:t>
            </a:r>
            <a:r>
              <a:rPr lang="en-US" sz="1600" b="1" baseline="30000">
                <a:latin typeface="Times New Roman" pitchFamily="18" charset="0"/>
              </a:rPr>
              <a:t>+</a:t>
            </a:r>
            <a:r>
              <a:rPr lang="en-US" sz="1600" b="1">
                <a:latin typeface="Times New Roman" pitchFamily="18" charset="0"/>
              </a:rPr>
              <a:t> = 2Al</a:t>
            </a:r>
            <a:r>
              <a:rPr lang="en-US" sz="1600" b="1" baseline="-25000">
                <a:latin typeface="Times New Roman" pitchFamily="18" charset="0"/>
              </a:rPr>
              <a:t>3</a:t>
            </a:r>
            <a:r>
              <a:rPr lang="en-US" sz="1600" b="1" baseline="30000">
                <a:latin typeface="Times New Roman" pitchFamily="18" charset="0"/>
              </a:rPr>
              <a:t>+</a:t>
            </a:r>
            <a:r>
              <a:rPr lang="en-US" sz="1600" b="1" baseline="-25000">
                <a:latin typeface="Times New Roman" pitchFamily="18" charset="0"/>
              </a:rPr>
              <a:t>aq</a:t>
            </a:r>
            <a:r>
              <a:rPr lang="en-US" sz="1600" b="1">
                <a:latin typeface="Times New Roman" pitchFamily="18" charset="0"/>
              </a:rPr>
              <a:t> + 2H</a:t>
            </a:r>
            <a:r>
              <a:rPr lang="en-US" sz="1600" b="1" baseline="-25000">
                <a:latin typeface="Times New Roman" pitchFamily="18" charset="0"/>
              </a:rPr>
              <a:t>4</a:t>
            </a:r>
            <a:r>
              <a:rPr lang="en-US" sz="1600" b="1">
                <a:latin typeface="Times New Roman" pitchFamily="18" charset="0"/>
              </a:rPr>
              <a:t>SiO</a:t>
            </a:r>
            <a:r>
              <a:rPr lang="en-US" sz="1600" b="1" baseline="-25000">
                <a:latin typeface="Times New Roman" pitchFamily="18" charset="0"/>
              </a:rPr>
              <a:t>4aq</a:t>
            </a:r>
            <a:r>
              <a:rPr lang="en-US" sz="1600" b="1">
                <a:latin typeface="Times New Roman" pitchFamily="18" charset="0"/>
              </a:rPr>
              <a:t> + H</a:t>
            </a:r>
            <a:r>
              <a:rPr lang="en-US" sz="1600" b="1" baseline="-25000">
                <a:latin typeface="Times New Roman" pitchFamily="18" charset="0"/>
              </a:rPr>
              <a:t>2</a:t>
            </a:r>
            <a:r>
              <a:rPr lang="en-US" sz="1600" b="1">
                <a:latin typeface="Times New Roman" pitchFamily="18" charset="0"/>
              </a:rPr>
              <a:t>O</a:t>
            </a:r>
          </a:p>
          <a:p>
            <a:endParaRPr lang="en-US" sz="1600" b="1">
              <a:latin typeface="Times New Roman" pitchFamily="18" charset="0"/>
            </a:endParaRPr>
          </a:p>
          <a:p>
            <a:r>
              <a:rPr lang="en-US" sz="1600" b="1">
                <a:latin typeface="Times New Roman" pitchFamily="18" charset="0"/>
              </a:rPr>
              <a:t>NaAlSi</a:t>
            </a:r>
            <a:r>
              <a:rPr lang="en-US" sz="1600" b="1" baseline="-25000">
                <a:latin typeface="Times New Roman" pitchFamily="18" charset="0"/>
              </a:rPr>
              <a:t>3</a:t>
            </a:r>
            <a:r>
              <a:rPr lang="en-US" sz="1600" b="1">
                <a:latin typeface="Times New Roman" pitchFamily="18" charset="0"/>
              </a:rPr>
              <a:t>O</a:t>
            </a:r>
            <a:r>
              <a:rPr lang="en-US" sz="1600" b="1" baseline="-25000">
                <a:latin typeface="Times New Roman" pitchFamily="18" charset="0"/>
              </a:rPr>
              <a:t>8plagioclase</a:t>
            </a:r>
            <a:r>
              <a:rPr lang="en-US" sz="1600" b="1">
                <a:latin typeface="Times New Roman" pitchFamily="18" charset="0"/>
              </a:rPr>
              <a:t> + 4H</a:t>
            </a:r>
            <a:r>
              <a:rPr lang="en-US" sz="1600" b="1" baseline="30000">
                <a:latin typeface="Times New Roman" pitchFamily="18" charset="0"/>
              </a:rPr>
              <a:t>+</a:t>
            </a:r>
            <a:r>
              <a:rPr lang="en-US" sz="1600" b="1">
                <a:latin typeface="Times New Roman" pitchFamily="18" charset="0"/>
              </a:rPr>
              <a:t> + 4H</a:t>
            </a:r>
            <a:r>
              <a:rPr lang="en-US" sz="1600" b="1" baseline="-25000">
                <a:latin typeface="Times New Roman" pitchFamily="18" charset="0"/>
              </a:rPr>
              <a:t>2</a:t>
            </a:r>
            <a:r>
              <a:rPr lang="en-US" sz="1600" b="1">
                <a:latin typeface="Times New Roman" pitchFamily="18" charset="0"/>
              </a:rPr>
              <a:t>O = Na</a:t>
            </a:r>
            <a:r>
              <a:rPr lang="en-US" sz="1600" b="1" baseline="30000">
                <a:latin typeface="Times New Roman" pitchFamily="18" charset="0"/>
              </a:rPr>
              <a:t>+</a:t>
            </a:r>
            <a:r>
              <a:rPr lang="en-US" sz="1600" b="1" baseline="-25000">
                <a:latin typeface="Times New Roman" pitchFamily="18" charset="0"/>
              </a:rPr>
              <a:t>aq</a:t>
            </a:r>
            <a:r>
              <a:rPr lang="en-US" sz="1600" b="1">
                <a:latin typeface="Times New Roman" pitchFamily="18" charset="0"/>
              </a:rPr>
              <a:t> + Al</a:t>
            </a:r>
            <a:r>
              <a:rPr lang="en-US" sz="1600" b="1" baseline="30000">
                <a:latin typeface="Times New Roman" pitchFamily="18" charset="0"/>
              </a:rPr>
              <a:t>3+</a:t>
            </a:r>
            <a:r>
              <a:rPr lang="en-US" sz="1600" b="1" baseline="-25000">
                <a:latin typeface="Times New Roman" pitchFamily="18" charset="0"/>
              </a:rPr>
              <a:t>aq</a:t>
            </a:r>
            <a:r>
              <a:rPr lang="en-US" sz="1600" b="1">
                <a:latin typeface="Times New Roman" pitchFamily="18" charset="0"/>
              </a:rPr>
              <a:t> + 3H</a:t>
            </a:r>
            <a:r>
              <a:rPr lang="en-US" sz="1600" b="1" baseline="-25000">
                <a:latin typeface="Times New Roman" pitchFamily="18" charset="0"/>
              </a:rPr>
              <a:t>4</a:t>
            </a:r>
            <a:r>
              <a:rPr lang="en-US" sz="1600" b="1">
                <a:latin typeface="Times New Roman" pitchFamily="18" charset="0"/>
              </a:rPr>
              <a:t>SiO</a:t>
            </a:r>
            <a:r>
              <a:rPr lang="en-US" sz="1600" b="1" baseline="-25000">
                <a:latin typeface="Times New Roman" pitchFamily="18" charset="0"/>
              </a:rPr>
              <a:t>4aq</a:t>
            </a:r>
          </a:p>
          <a:p>
            <a:endParaRPr lang="en-US" sz="1600" b="1">
              <a:latin typeface="Times New Roman" pitchFamily="18" charset="0"/>
            </a:endParaRPr>
          </a:p>
          <a:p>
            <a:r>
              <a:rPr lang="en-US" sz="1600" b="1">
                <a:latin typeface="Times New Roman" pitchFamily="18" charset="0"/>
              </a:rPr>
              <a:t>Al(OH)</a:t>
            </a:r>
            <a:r>
              <a:rPr lang="en-US" sz="1600" b="1" baseline="-25000">
                <a:latin typeface="Times New Roman" pitchFamily="18" charset="0"/>
              </a:rPr>
              <a:t>3gibbsite</a:t>
            </a:r>
            <a:r>
              <a:rPr lang="en-US" sz="1600" b="1">
                <a:latin typeface="Times New Roman" pitchFamily="18" charset="0"/>
              </a:rPr>
              <a:t> + 3H</a:t>
            </a:r>
            <a:r>
              <a:rPr lang="en-US" sz="1600" b="1" baseline="30000">
                <a:latin typeface="Times New Roman" pitchFamily="18" charset="0"/>
              </a:rPr>
              <a:t>+</a:t>
            </a:r>
            <a:r>
              <a:rPr lang="en-US" sz="1600" b="1">
                <a:latin typeface="Times New Roman" pitchFamily="18" charset="0"/>
              </a:rPr>
              <a:t> = Al</a:t>
            </a:r>
            <a:r>
              <a:rPr lang="en-US" sz="1600" b="1" baseline="30000">
                <a:latin typeface="Times New Roman" pitchFamily="18" charset="0"/>
              </a:rPr>
              <a:t>3+</a:t>
            </a:r>
            <a:r>
              <a:rPr lang="en-US" sz="1600" b="1" baseline="-25000">
                <a:latin typeface="Times New Roman" pitchFamily="18" charset="0"/>
              </a:rPr>
              <a:t>aq</a:t>
            </a:r>
            <a:r>
              <a:rPr lang="en-US" sz="1600" b="1">
                <a:latin typeface="Times New Roman" pitchFamily="18" charset="0"/>
              </a:rPr>
              <a:t> + 3H</a:t>
            </a:r>
            <a:r>
              <a:rPr lang="en-US" sz="1600" b="1" baseline="-25000">
                <a:latin typeface="Times New Roman" pitchFamily="18" charset="0"/>
              </a:rPr>
              <a:t>2</a:t>
            </a:r>
            <a:r>
              <a:rPr lang="en-US" sz="1600" b="1">
                <a:latin typeface="Times New Roman" pitchFamily="18" charset="0"/>
              </a:rPr>
              <a:t>O</a:t>
            </a:r>
          </a:p>
        </p:txBody>
      </p:sp>
      <p:sp>
        <p:nvSpPr>
          <p:cNvPr id="56328" name="Text Box 8"/>
          <p:cNvSpPr txBox="1">
            <a:spLocks noChangeArrowheads="1"/>
          </p:cNvSpPr>
          <p:nvPr/>
        </p:nvSpPr>
        <p:spPr bwMode="auto">
          <a:xfrm>
            <a:off x="944563" y="328613"/>
            <a:ext cx="50990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400"/>
              <a:t>Stages of buffering if present in soils</a:t>
            </a:r>
          </a:p>
        </p:txBody>
      </p:sp>
      <p:sp>
        <p:nvSpPr>
          <p:cNvPr id="2" name="TextBox 1"/>
          <p:cNvSpPr txBox="1"/>
          <p:nvPr/>
        </p:nvSpPr>
        <p:spPr>
          <a:xfrm>
            <a:off x="595313" y="1720274"/>
            <a:ext cx="5604419" cy="1754326"/>
          </a:xfrm>
          <a:prstGeom prst="rect">
            <a:avLst/>
          </a:prstGeom>
          <a:noFill/>
        </p:spPr>
        <p:txBody>
          <a:bodyPr wrap="none" rtlCol="0">
            <a:spAutoFit/>
          </a:bodyPr>
          <a:lstStyle/>
          <a:p>
            <a:r>
              <a:rPr lang="en-US" sz="1200" dirty="0">
                <a:latin typeface="Times New Roman" pitchFamily="18" charset="0"/>
                <a:cs typeface="Times New Roman" pitchFamily="18" charset="0"/>
              </a:rPr>
              <a:t>Limestone: CaCO</a:t>
            </a:r>
            <a:r>
              <a:rPr lang="en-US" sz="1200" baseline="-25000" dirty="0">
                <a:latin typeface="Times New Roman" pitchFamily="18" charset="0"/>
                <a:cs typeface="Times New Roman" pitchFamily="18" charset="0"/>
              </a:rPr>
              <a:t>3</a:t>
            </a:r>
            <a:r>
              <a:rPr lang="en-US" sz="1200" dirty="0">
                <a:latin typeface="Times New Roman" pitchFamily="18" charset="0"/>
                <a:cs typeface="Times New Roman" pitchFamily="18" charset="0"/>
              </a:rPr>
              <a:t> + H</a:t>
            </a:r>
            <a:r>
              <a:rPr lang="en-US" sz="1200" baseline="-25000" dirty="0">
                <a:latin typeface="Times New Roman" pitchFamily="18" charset="0"/>
                <a:cs typeface="Times New Roman" pitchFamily="18" charset="0"/>
              </a:rPr>
              <a:t>2</a:t>
            </a:r>
            <a:r>
              <a:rPr lang="en-US" sz="1200" dirty="0">
                <a:latin typeface="Times New Roman" pitchFamily="18" charset="0"/>
                <a:cs typeface="Times New Roman" pitchFamily="18" charset="0"/>
              </a:rPr>
              <a:t>SO</a:t>
            </a:r>
            <a:r>
              <a:rPr lang="en-US" sz="1200" baseline="-25000" dirty="0">
                <a:latin typeface="Times New Roman" pitchFamily="18" charset="0"/>
                <a:cs typeface="Times New Roman" pitchFamily="18" charset="0"/>
              </a:rPr>
              <a:t>4</a:t>
            </a:r>
            <a:r>
              <a:rPr lang="en-US" sz="1200" dirty="0">
                <a:latin typeface="Times New Roman" pitchFamily="18" charset="0"/>
                <a:cs typeface="Times New Roman" pitchFamily="18" charset="0"/>
              </a:rPr>
              <a:t> --&gt; CaSO</a:t>
            </a:r>
            <a:r>
              <a:rPr lang="en-US" sz="1200" baseline="-25000" dirty="0">
                <a:latin typeface="Times New Roman" pitchFamily="18" charset="0"/>
                <a:cs typeface="Times New Roman" pitchFamily="18" charset="0"/>
              </a:rPr>
              <a:t>4</a:t>
            </a:r>
            <a:r>
              <a:rPr lang="en-US" sz="1200" dirty="0">
                <a:latin typeface="Times New Roman" pitchFamily="18" charset="0"/>
                <a:cs typeface="Times New Roman" pitchFamily="18" charset="0"/>
              </a:rPr>
              <a:t> + H</a:t>
            </a:r>
            <a:r>
              <a:rPr lang="en-US" sz="1200" baseline="-25000" dirty="0">
                <a:latin typeface="Times New Roman" pitchFamily="18" charset="0"/>
                <a:cs typeface="Times New Roman" pitchFamily="18" charset="0"/>
              </a:rPr>
              <a:t>2</a:t>
            </a:r>
            <a:r>
              <a:rPr lang="en-US" sz="1200" dirty="0">
                <a:latin typeface="Times New Roman" pitchFamily="18" charset="0"/>
                <a:cs typeface="Times New Roman" pitchFamily="18" charset="0"/>
              </a:rPr>
              <a:t>CO</a:t>
            </a:r>
            <a:r>
              <a:rPr lang="en-US" sz="1200" baseline="-25000" dirty="0">
                <a:latin typeface="Times New Roman" pitchFamily="18" charset="0"/>
                <a:cs typeface="Times New Roman" pitchFamily="18" charset="0"/>
              </a:rPr>
              <a:t>3</a:t>
            </a:r>
          </a:p>
          <a:p>
            <a:r>
              <a:rPr lang="en-US" sz="1200" baseline="-25000" dirty="0">
                <a:latin typeface="Times New Roman" pitchFamily="18" charset="0"/>
                <a:cs typeface="Times New Roman" pitchFamily="18" charset="0"/>
              </a:rPr>
              <a:t>                            </a:t>
            </a:r>
            <a:r>
              <a:rPr lang="en-US" sz="1200" dirty="0">
                <a:latin typeface="Times New Roman" pitchFamily="18" charset="0"/>
                <a:cs typeface="Times New Roman" pitchFamily="18" charset="0"/>
              </a:rPr>
              <a:t>CaCO</a:t>
            </a:r>
            <a:r>
              <a:rPr lang="en-US" sz="1200" baseline="-25000" dirty="0">
                <a:latin typeface="Times New Roman" pitchFamily="18" charset="0"/>
                <a:cs typeface="Times New Roman" pitchFamily="18" charset="0"/>
              </a:rPr>
              <a:t>3</a:t>
            </a:r>
            <a:r>
              <a:rPr lang="en-US" sz="1200" dirty="0">
                <a:latin typeface="Times New Roman" pitchFamily="18" charset="0"/>
                <a:cs typeface="Times New Roman" pitchFamily="18" charset="0"/>
              </a:rPr>
              <a:t> + 2HNO</a:t>
            </a:r>
            <a:r>
              <a:rPr lang="en-US" sz="1200" baseline="-25000" dirty="0">
                <a:latin typeface="Times New Roman" pitchFamily="18" charset="0"/>
                <a:cs typeface="Times New Roman" pitchFamily="18" charset="0"/>
              </a:rPr>
              <a:t>3</a:t>
            </a:r>
            <a:r>
              <a:rPr lang="en-US" sz="1200" dirty="0">
                <a:latin typeface="Times New Roman" pitchFamily="18" charset="0"/>
                <a:cs typeface="Times New Roman" pitchFamily="18" charset="0"/>
              </a:rPr>
              <a:t> --&gt; Ca(NO</a:t>
            </a:r>
            <a:r>
              <a:rPr lang="en-US" sz="1200" baseline="-25000" dirty="0">
                <a:latin typeface="Times New Roman" pitchFamily="18" charset="0"/>
                <a:cs typeface="Times New Roman" pitchFamily="18" charset="0"/>
              </a:rPr>
              <a:t>3</a:t>
            </a:r>
            <a:r>
              <a:rPr lang="en-US" sz="1200" dirty="0">
                <a:latin typeface="Times New Roman" pitchFamily="18" charset="0"/>
                <a:cs typeface="Times New Roman" pitchFamily="18" charset="0"/>
              </a:rPr>
              <a:t>)</a:t>
            </a:r>
            <a:r>
              <a:rPr lang="en-US" sz="1200" baseline="-25000" dirty="0">
                <a:latin typeface="Times New Roman" pitchFamily="18" charset="0"/>
                <a:cs typeface="Times New Roman" pitchFamily="18" charset="0"/>
              </a:rPr>
              <a:t>2</a:t>
            </a:r>
            <a:r>
              <a:rPr lang="en-US" sz="1200" dirty="0">
                <a:latin typeface="Times New Roman" pitchFamily="18" charset="0"/>
                <a:cs typeface="Times New Roman" pitchFamily="18" charset="0"/>
              </a:rPr>
              <a:t> + H</a:t>
            </a:r>
            <a:r>
              <a:rPr lang="en-US" sz="1200" baseline="-25000" dirty="0">
                <a:latin typeface="Times New Roman" pitchFamily="18" charset="0"/>
                <a:cs typeface="Times New Roman" pitchFamily="18" charset="0"/>
              </a:rPr>
              <a:t>2</a:t>
            </a:r>
            <a:r>
              <a:rPr lang="en-US" sz="1200" dirty="0">
                <a:latin typeface="Times New Roman" pitchFamily="18" charset="0"/>
                <a:cs typeface="Times New Roman" pitchFamily="18" charset="0"/>
              </a:rPr>
              <a:t>CO</a:t>
            </a:r>
            <a:r>
              <a:rPr lang="en-US" sz="1200" baseline="-25000" dirty="0">
                <a:latin typeface="Times New Roman" pitchFamily="18" charset="0"/>
                <a:cs typeface="Times New Roman" pitchFamily="18" charset="0"/>
              </a:rPr>
              <a:t>3</a:t>
            </a:r>
          </a:p>
          <a:p>
            <a:endParaRPr lang="en-US" sz="1200" dirty="0">
              <a:latin typeface="Times New Roman" pitchFamily="18" charset="0"/>
              <a:cs typeface="Times New Roman" pitchFamily="18" charset="0"/>
            </a:endParaRPr>
          </a:p>
          <a:p>
            <a:r>
              <a:rPr lang="en-US" sz="1200" dirty="0">
                <a:latin typeface="Times New Roman" pitchFamily="18" charset="0"/>
                <a:cs typeface="Times New Roman" pitchFamily="18" charset="0"/>
              </a:rPr>
              <a:t>The calcium sulfate is soluble in water and hence the limestone dissolves and crumbles.</a:t>
            </a:r>
          </a:p>
          <a:p>
            <a:endParaRPr lang="en-US" sz="1200" dirty="0">
              <a:latin typeface="Times New Roman" pitchFamily="18" charset="0"/>
              <a:cs typeface="Times New Roman" pitchFamily="18" charset="0"/>
            </a:endParaRPr>
          </a:p>
          <a:p>
            <a:r>
              <a:rPr lang="en-US" sz="1200" dirty="0">
                <a:latin typeface="Times New Roman" pitchFamily="18" charset="0"/>
                <a:cs typeface="Times New Roman" pitchFamily="18" charset="0"/>
              </a:rPr>
              <a:t>H</a:t>
            </a:r>
            <a:r>
              <a:rPr lang="en-US" sz="1200" baseline="-25000" dirty="0">
                <a:latin typeface="Times New Roman" pitchFamily="18" charset="0"/>
                <a:cs typeface="Times New Roman" pitchFamily="18" charset="0"/>
              </a:rPr>
              <a:t>2</a:t>
            </a:r>
            <a:r>
              <a:rPr lang="en-US" sz="1200" dirty="0">
                <a:latin typeface="Times New Roman" pitchFamily="18" charset="0"/>
                <a:cs typeface="Times New Roman" pitchFamily="18" charset="0"/>
              </a:rPr>
              <a:t>CO</a:t>
            </a:r>
            <a:r>
              <a:rPr lang="en-US" sz="1200" baseline="-25000" dirty="0">
                <a:latin typeface="Times New Roman" pitchFamily="18" charset="0"/>
                <a:cs typeface="Times New Roman" pitchFamily="18" charset="0"/>
              </a:rPr>
              <a:t>3</a:t>
            </a:r>
            <a:r>
              <a:rPr lang="en-US" sz="1200" dirty="0">
                <a:latin typeface="Times New Roman" pitchFamily="18" charset="0"/>
                <a:cs typeface="Times New Roman" pitchFamily="18" charset="0"/>
              </a:rPr>
              <a:t> --&gt; CO</a:t>
            </a:r>
            <a:r>
              <a:rPr lang="en-US" sz="1200" baseline="-25000" dirty="0">
                <a:latin typeface="Times New Roman" pitchFamily="18" charset="0"/>
                <a:cs typeface="Times New Roman" pitchFamily="18" charset="0"/>
              </a:rPr>
              <a:t>2</a:t>
            </a:r>
            <a:r>
              <a:rPr lang="en-US" sz="1200" dirty="0">
                <a:latin typeface="Times New Roman" pitchFamily="18" charset="0"/>
                <a:cs typeface="Times New Roman" pitchFamily="18" charset="0"/>
              </a:rPr>
              <a:t> gas + H</a:t>
            </a:r>
            <a:r>
              <a:rPr lang="en-US" sz="1200" baseline="-25000" dirty="0">
                <a:latin typeface="Times New Roman" pitchFamily="18" charset="0"/>
                <a:cs typeface="Times New Roman" pitchFamily="18" charset="0"/>
              </a:rPr>
              <a:t>2</a:t>
            </a:r>
            <a:r>
              <a:rPr lang="en-US" sz="1200" dirty="0">
                <a:latin typeface="Times New Roman" pitchFamily="18" charset="0"/>
                <a:cs typeface="Times New Roman" pitchFamily="18" charset="0"/>
              </a:rPr>
              <a:t>O</a:t>
            </a:r>
          </a:p>
          <a:p>
            <a:endParaRPr lang="en-US" sz="1200" dirty="0">
              <a:latin typeface="Times New Roman" pitchFamily="18" charset="0"/>
              <a:cs typeface="Times New Roman" pitchFamily="18" charset="0"/>
            </a:endParaRPr>
          </a:p>
          <a:p>
            <a:r>
              <a:rPr lang="en-US" sz="1200" dirty="0">
                <a:latin typeface="Times New Roman" pitchFamily="18" charset="0"/>
                <a:cs typeface="Times New Roman" pitchFamily="18" charset="0"/>
              </a:rPr>
              <a:t>The original acid (hydrogen ions) have been converted to water in these reactions. </a:t>
            </a:r>
          </a:p>
          <a:p>
            <a:endParaRPr lang="en-US" sz="12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488950"/>
            <a:ext cx="4678362" cy="3211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5627688"/>
            <a:ext cx="4673600" cy="3209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488" y="3960813"/>
            <a:ext cx="1411287" cy="1520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8134" name="AutoShape 6"/>
          <p:cNvSpPr>
            <a:spLocks noChangeArrowheads="1"/>
          </p:cNvSpPr>
          <p:nvPr/>
        </p:nvSpPr>
        <p:spPr bwMode="auto">
          <a:xfrm>
            <a:off x="2871788" y="3052763"/>
            <a:ext cx="1120775" cy="4249737"/>
          </a:xfrm>
          <a:prstGeom prst="downArrow">
            <a:avLst>
              <a:gd name="adj1" fmla="val 50000"/>
              <a:gd name="adj2" fmla="val 94795"/>
            </a:avLst>
          </a:prstGeom>
          <a:solidFill>
            <a:srgbClr val="FFFF00">
              <a:alpha val="52000"/>
            </a:srgb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61950" y="425450"/>
            <a:ext cx="6200775"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r>
              <a:rPr lang="en-US" sz="2800">
                <a:solidFill>
                  <a:schemeClr val="tx2"/>
                </a:solidFill>
                <a:latin typeface="Times New Roman" pitchFamily="18" charset="0"/>
              </a:rPr>
              <a:t>Polluting activities may be far displaced in time from their environmental effects. </a:t>
            </a:r>
          </a:p>
        </p:txBody>
      </p:sp>
      <p:sp>
        <p:nvSpPr>
          <p:cNvPr id="55299" name="Text Box 3"/>
          <p:cNvSpPr txBox="1">
            <a:spLocks noChangeArrowheads="1"/>
          </p:cNvSpPr>
          <p:nvPr/>
        </p:nvSpPr>
        <p:spPr bwMode="auto">
          <a:xfrm>
            <a:off x="152400" y="6915150"/>
            <a:ext cx="694531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Times New Roman" pitchFamily="18" charset="0"/>
              </a:rPr>
              <a:t>Dashed line: lake pH, Solid line: upwind SO</a:t>
            </a:r>
            <a:r>
              <a:rPr lang="en-US" baseline="-25000">
                <a:latin typeface="Times New Roman" pitchFamily="18" charset="0"/>
              </a:rPr>
              <a:t>2</a:t>
            </a:r>
            <a:r>
              <a:rPr lang="en-US">
                <a:latin typeface="Times New Roman" pitchFamily="18" charset="0"/>
              </a:rPr>
              <a:t> emission from the U.S. industrial midwest. </a:t>
            </a:r>
          </a:p>
        </p:txBody>
      </p:sp>
      <p:graphicFrame>
        <p:nvGraphicFramePr>
          <p:cNvPr id="55300" name="Object 4"/>
          <p:cNvGraphicFramePr>
            <a:graphicFrameLocks noChangeAspect="1"/>
          </p:cNvGraphicFramePr>
          <p:nvPr/>
        </p:nvGraphicFramePr>
        <p:xfrm>
          <a:off x="638175" y="1485900"/>
          <a:ext cx="6021388" cy="4659313"/>
        </p:xfrm>
        <a:graphic>
          <a:graphicData uri="http://schemas.openxmlformats.org/presentationml/2006/ole">
            <mc:AlternateContent xmlns:mc="http://schemas.openxmlformats.org/markup-compatibility/2006">
              <mc:Choice xmlns:v="urn:schemas-microsoft-com:vml" Requires="v">
                <p:oleObj name="Photo Editor Photo" r:id="rId2" imgW="6904762" imgH="5342857" progId="MSPhotoEd.3">
                  <p:embed/>
                </p:oleObj>
              </mc:Choice>
              <mc:Fallback>
                <p:oleObj name="Photo Editor Photo" r:id="rId2" imgW="6904762" imgH="5342857" progId="MSPhotoEd.3">
                  <p:embed/>
                  <p:pic>
                    <p:nvPicPr>
                      <p:cNvPr id="5530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1485900"/>
                        <a:ext cx="6021388" cy="4659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1" name="Text Box 5"/>
          <p:cNvSpPr txBox="1">
            <a:spLocks noChangeArrowheads="1"/>
          </p:cNvSpPr>
          <p:nvPr/>
        </p:nvSpPr>
        <p:spPr bwMode="auto">
          <a:xfrm>
            <a:off x="1703388" y="2976563"/>
            <a:ext cx="80168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Times New Roman" pitchFamily="18" charset="0"/>
              </a:rPr>
              <a:t>Lake pH</a:t>
            </a:r>
          </a:p>
        </p:txBody>
      </p:sp>
      <p:sp>
        <p:nvSpPr>
          <p:cNvPr id="55302" name="Line 6"/>
          <p:cNvSpPr>
            <a:spLocks noChangeShapeType="1"/>
          </p:cNvSpPr>
          <p:nvPr/>
        </p:nvSpPr>
        <p:spPr bwMode="auto">
          <a:xfrm>
            <a:off x="2405063" y="3251200"/>
            <a:ext cx="304800" cy="3730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6218238"/>
            <a:ext cx="3706812" cy="2779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813" y="700088"/>
            <a:ext cx="3805237" cy="204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656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5250" y="2890838"/>
            <a:ext cx="4457700" cy="3190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565" name="Text Box 5"/>
          <p:cNvSpPr txBox="1">
            <a:spLocks noChangeArrowheads="1"/>
          </p:cNvSpPr>
          <p:nvPr/>
        </p:nvSpPr>
        <p:spPr bwMode="auto">
          <a:xfrm>
            <a:off x="2243138" y="107950"/>
            <a:ext cx="2824162"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a:t>The Dust Bowl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3600" y="2286000"/>
            <a:ext cx="5130800" cy="4572000"/>
          </a:xfrm>
          <a:prstGeom prst="rect">
            <a:avLst/>
          </a:prstGeom>
        </p:spPr>
      </p:pic>
    </p:spTree>
    <p:extLst>
      <p:ext uri="{BB962C8B-B14F-4D97-AF65-F5344CB8AC3E}">
        <p14:creationId xmlns:p14="http://schemas.microsoft.com/office/powerpoint/2010/main" val="1018973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577975" y="989013"/>
            <a:ext cx="3460750" cy="365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b="1"/>
              <a:t>Soil Erosion – U.S. case study</a:t>
            </a:r>
          </a:p>
        </p:txBody>
      </p:sp>
      <p:sp>
        <p:nvSpPr>
          <p:cNvPr id="72707" name="Text Box 3"/>
          <p:cNvSpPr txBox="1">
            <a:spLocks noChangeArrowheads="1"/>
          </p:cNvSpPr>
          <p:nvPr/>
        </p:nvSpPr>
        <p:spPr bwMode="auto">
          <a:xfrm>
            <a:off x="554038" y="1695450"/>
            <a:ext cx="1420812" cy="4760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t>May 1934</a:t>
            </a:r>
          </a:p>
          <a:p>
            <a:endParaRPr lang="en-US"/>
          </a:p>
          <a:p>
            <a:endParaRPr lang="en-US"/>
          </a:p>
          <a:p>
            <a:endParaRPr lang="en-US"/>
          </a:p>
          <a:p>
            <a:r>
              <a:rPr lang="en-US"/>
              <a:t>1935</a:t>
            </a:r>
          </a:p>
          <a:p>
            <a:endParaRPr lang="en-US"/>
          </a:p>
          <a:p>
            <a:endParaRPr lang="en-US"/>
          </a:p>
          <a:p>
            <a:endParaRPr lang="en-US"/>
          </a:p>
          <a:p>
            <a:endParaRPr lang="en-US"/>
          </a:p>
          <a:p>
            <a:r>
              <a:rPr lang="en-US"/>
              <a:t>Dust Bowl</a:t>
            </a:r>
          </a:p>
          <a:p>
            <a:endParaRPr lang="en-US"/>
          </a:p>
          <a:p>
            <a:endParaRPr lang="en-US"/>
          </a:p>
          <a:p>
            <a:r>
              <a:rPr lang="en-US"/>
              <a:t>1954-1956</a:t>
            </a:r>
          </a:p>
          <a:p>
            <a:endParaRPr lang="en-US"/>
          </a:p>
          <a:p>
            <a:endParaRPr lang="en-US"/>
          </a:p>
          <a:p>
            <a:r>
              <a:rPr lang="en-US"/>
              <a:t>c.a. 1988</a:t>
            </a:r>
          </a:p>
          <a:p>
            <a:r>
              <a:rPr lang="en-US"/>
              <a:t>	</a:t>
            </a:r>
          </a:p>
        </p:txBody>
      </p:sp>
      <p:sp>
        <p:nvSpPr>
          <p:cNvPr id="72708" name="Text Box 4"/>
          <p:cNvSpPr txBox="1">
            <a:spLocks noChangeArrowheads="1"/>
          </p:cNvSpPr>
          <p:nvPr/>
        </p:nvSpPr>
        <p:spPr bwMode="auto">
          <a:xfrm>
            <a:off x="2616200" y="1727200"/>
            <a:ext cx="4016375" cy="5035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t>Topsoil blown off the Great Plains reaches ships 200 miles offshore in the Atlantic</a:t>
            </a:r>
          </a:p>
          <a:p>
            <a:endParaRPr lang="en-US"/>
          </a:p>
          <a:p>
            <a:r>
              <a:rPr lang="en-US"/>
              <a:t>Soil Conservation Service (SCS) established after dust from the Great Plains seeped into congressional hearing room</a:t>
            </a:r>
          </a:p>
          <a:p>
            <a:endParaRPr lang="en-US"/>
          </a:p>
          <a:p>
            <a:r>
              <a:rPr lang="en-US"/>
              <a:t>~89 million acres of cropland destroyed (9 million) or damaged</a:t>
            </a:r>
          </a:p>
          <a:p>
            <a:endParaRPr lang="en-US"/>
          </a:p>
          <a:p>
            <a:r>
              <a:rPr lang="en-US"/>
              <a:t>Wind erosion damaged more land than in the 1930s</a:t>
            </a:r>
          </a:p>
          <a:p>
            <a:endParaRPr lang="en-US"/>
          </a:p>
          <a:p>
            <a:r>
              <a:rPr lang="en-US"/>
              <a:t>“Enough topsoil erodes … each day to fill a line of dump trucks … 3,5000 miles long …”  </a:t>
            </a:r>
            <a:r>
              <a:rPr lang="en-US" sz="1600" i="1"/>
              <a:t>Miller 1988</a:t>
            </a:r>
            <a:r>
              <a:rPr lang="en-US"/>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546100"/>
            <a:ext cx="5851525"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 y="5207000"/>
            <a:ext cx="5270500" cy="3379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5540" name="Text Box 4"/>
          <p:cNvSpPr txBox="1">
            <a:spLocks noChangeArrowheads="1"/>
          </p:cNvSpPr>
          <p:nvPr/>
        </p:nvSpPr>
        <p:spPr bwMode="auto">
          <a:xfrm>
            <a:off x="5097463" y="8705850"/>
            <a:ext cx="119856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a:t>Goudie 2000</a:t>
            </a:r>
          </a:p>
        </p:txBody>
      </p:sp>
      <p:sp>
        <p:nvSpPr>
          <p:cNvPr id="65541" name="Text Box 5"/>
          <p:cNvSpPr txBox="1">
            <a:spLocks noChangeArrowheads="1"/>
          </p:cNvSpPr>
          <p:nvPr/>
        </p:nvSpPr>
        <p:spPr bwMode="auto">
          <a:xfrm>
            <a:off x="650875" y="4662488"/>
            <a:ext cx="472757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t>Land use affects erosion rates both locally &amp; globally!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1EE35C-1321-F546-A504-08B3F48A0079}"/>
              </a:ext>
            </a:extLst>
          </p:cNvPr>
          <p:cNvPicPr>
            <a:picLocks noChangeAspect="1"/>
          </p:cNvPicPr>
          <p:nvPr/>
        </p:nvPicPr>
        <p:blipFill>
          <a:blip r:embed="rId2"/>
          <a:stretch>
            <a:fillRect/>
          </a:stretch>
        </p:blipFill>
        <p:spPr>
          <a:xfrm>
            <a:off x="643466" y="2144773"/>
            <a:ext cx="5571068" cy="4846829"/>
          </a:xfrm>
          <a:prstGeom prst="rect">
            <a:avLst/>
          </a:prstGeom>
        </p:spPr>
      </p:pic>
    </p:spTree>
    <p:extLst>
      <p:ext uri="{BB962C8B-B14F-4D97-AF65-F5344CB8AC3E}">
        <p14:creationId xmlns:p14="http://schemas.microsoft.com/office/powerpoint/2010/main" val="70150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973263"/>
            <a:ext cx="4275137" cy="6192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4755" name="Text Box 3"/>
          <p:cNvSpPr txBox="1">
            <a:spLocks noChangeArrowheads="1"/>
          </p:cNvSpPr>
          <p:nvPr/>
        </p:nvSpPr>
        <p:spPr bwMode="auto">
          <a:xfrm>
            <a:off x="4440238" y="8393113"/>
            <a:ext cx="2203450" cy="36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t>Pimentel et al. 1995</a:t>
            </a:r>
          </a:p>
        </p:txBody>
      </p:sp>
      <p:sp>
        <p:nvSpPr>
          <p:cNvPr id="74756" name="Text Box 4"/>
          <p:cNvSpPr txBox="1">
            <a:spLocks noChangeArrowheads="1"/>
          </p:cNvSpPr>
          <p:nvPr/>
        </p:nvSpPr>
        <p:spPr bwMode="auto">
          <a:xfrm>
            <a:off x="985838" y="931863"/>
            <a:ext cx="5348287" cy="700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b="1"/>
              <a:t>If we do things differently, we can get different results.</a:t>
            </a:r>
          </a:p>
        </p:txBody>
      </p:sp>
      <p:sp>
        <p:nvSpPr>
          <p:cNvPr id="74757" name="Rectangle 5"/>
          <p:cNvSpPr>
            <a:spLocks noChangeArrowheads="1"/>
          </p:cNvSpPr>
          <p:nvPr/>
        </p:nvSpPr>
        <p:spPr bwMode="auto">
          <a:xfrm>
            <a:off x="1425575" y="3887788"/>
            <a:ext cx="4141788" cy="792162"/>
          </a:xfrm>
          <a:prstGeom prst="rect">
            <a:avLst/>
          </a:prstGeom>
          <a:solidFill>
            <a:srgbClr val="FF9900">
              <a:alpha val="41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8" name="Rectangle 6"/>
          <p:cNvSpPr>
            <a:spLocks noChangeArrowheads="1"/>
          </p:cNvSpPr>
          <p:nvPr/>
        </p:nvSpPr>
        <p:spPr bwMode="auto">
          <a:xfrm>
            <a:off x="1428750" y="4699000"/>
            <a:ext cx="4141788" cy="623888"/>
          </a:xfrm>
          <a:prstGeom prst="rect">
            <a:avLst/>
          </a:prstGeom>
          <a:solidFill>
            <a:srgbClr val="339966">
              <a:alpha val="41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9" name="Rectangle 7"/>
          <p:cNvSpPr>
            <a:spLocks noChangeArrowheads="1"/>
          </p:cNvSpPr>
          <p:nvPr/>
        </p:nvSpPr>
        <p:spPr bwMode="auto">
          <a:xfrm>
            <a:off x="1457325" y="5491163"/>
            <a:ext cx="4141788" cy="228600"/>
          </a:xfrm>
          <a:prstGeom prst="rect">
            <a:avLst/>
          </a:prstGeom>
          <a:solidFill>
            <a:srgbClr val="FF9900">
              <a:alpha val="41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0" name="Rectangle 8"/>
          <p:cNvSpPr>
            <a:spLocks noChangeArrowheads="1"/>
          </p:cNvSpPr>
          <p:nvPr/>
        </p:nvSpPr>
        <p:spPr bwMode="auto">
          <a:xfrm>
            <a:off x="1447800" y="6275388"/>
            <a:ext cx="4141788" cy="228600"/>
          </a:xfrm>
          <a:prstGeom prst="rect">
            <a:avLst/>
          </a:prstGeom>
          <a:solidFill>
            <a:srgbClr val="FF9900">
              <a:alpha val="41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1" name="Rectangle 9"/>
          <p:cNvSpPr>
            <a:spLocks noChangeArrowheads="1"/>
          </p:cNvSpPr>
          <p:nvPr/>
        </p:nvSpPr>
        <p:spPr bwMode="auto">
          <a:xfrm>
            <a:off x="1438275" y="6913563"/>
            <a:ext cx="4141788" cy="228600"/>
          </a:xfrm>
          <a:prstGeom prst="rect">
            <a:avLst/>
          </a:prstGeom>
          <a:solidFill>
            <a:srgbClr val="FF9900">
              <a:alpha val="41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2" name="Rectangle 10"/>
          <p:cNvSpPr>
            <a:spLocks noChangeArrowheads="1"/>
          </p:cNvSpPr>
          <p:nvPr/>
        </p:nvSpPr>
        <p:spPr bwMode="auto">
          <a:xfrm>
            <a:off x="1446213" y="5713413"/>
            <a:ext cx="4141787" cy="428625"/>
          </a:xfrm>
          <a:prstGeom prst="rect">
            <a:avLst/>
          </a:prstGeom>
          <a:solidFill>
            <a:srgbClr val="339966">
              <a:alpha val="41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3" name="Rectangle 11"/>
          <p:cNvSpPr>
            <a:spLocks noChangeArrowheads="1"/>
          </p:cNvSpPr>
          <p:nvPr/>
        </p:nvSpPr>
        <p:spPr bwMode="auto">
          <a:xfrm>
            <a:off x="1450975" y="6496050"/>
            <a:ext cx="4141788" cy="241300"/>
          </a:xfrm>
          <a:prstGeom prst="rect">
            <a:avLst/>
          </a:prstGeom>
          <a:solidFill>
            <a:srgbClr val="339966">
              <a:alpha val="41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4" name="Rectangle 12"/>
          <p:cNvSpPr>
            <a:spLocks noChangeArrowheads="1"/>
          </p:cNvSpPr>
          <p:nvPr/>
        </p:nvSpPr>
        <p:spPr bwMode="auto">
          <a:xfrm>
            <a:off x="1457325" y="7105650"/>
            <a:ext cx="4141788" cy="227013"/>
          </a:xfrm>
          <a:prstGeom prst="rect">
            <a:avLst/>
          </a:prstGeom>
          <a:solidFill>
            <a:srgbClr val="339966">
              <a:alpha val="41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l="13498" t="40318" r="29247" b="26253"/>
          <a:stretch>
            <a:fillRect/>
          </a:stretch>
        </p:blipFill>
        <p:spPr bwMode="auto">
          <a:xfrm>
            <a:off x="0" y="1524000"/>
            <a:ext cx="6623050" cy="3094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5779" name="Text Box 3"/>
          <p:cNvSpPr txBox="1">
            <a:spLocks noChangeArrowheads="1"/>
          </p:cNvSpPr>
          <p:nvPr/>
        </p:nvSpPr>
        <p:spPr bwMode="auto">
          <a:xfrm>
            <a:off x="4884738" y="4794250"/>
            <a:ext cx="15668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t>National Geographic</a:t>
            </a:r>
          </a:p>
          <a:p>
            <a:r>
              <a:rPr lang="en-US" sz="1200"/>
              <a:t>Sept. 2008</a:t>
            </a:r>
          </a:p>
        </p:txBody>
      </p:sp>
      <p:sp>
        <p:nvSpPr>
          <p:cNvPr id="75780" name="Text Box 4"/>
          <p:cNvSpPr txBox="1">
            <a:spLocks noChangeArrowheads="1"/>
          </p:cNvSpPr>
          <p:nvPr/>
        </p:nvSpPr>
        <p:spPr bwMode="auto">
          <a:xfrm>
            <a:off x="211138" y="7081838"/>
            <a:ext cx="6424612"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i="1">
                <a:latin typeface="Times New Roman" pitchFamily="18" charset="0"/>
              </a:rPr>
              <a:t>“With eight billion people, … We’re simply not going to be able to keep treating it like dirt”</a:t>
            </a:r>
          </a:p>
        </p:txBody>
      </p:sp>
      <p:sp>
        <p:nvSpPr>
          <p:cNvPr id="75781" name="Text Box 5"/>
          <p:cNvSpPr txBox="1">
            <a:spLocks noChangeArrowheads="1"/>
          </p:cNvSpPr>
          <p:nvPr/>
        </p:nvSpPr>
        <p:spPr bwMode="auto">
          <a:xfrm>
            <a:off x="4981575" y="7920038"/>
            <a:ext cx="15446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t>David Montgomery</a:t>
            </a:r>
          </a:p>
          <a:p>
            <a:r>
              <a:rPr lang="en-US" sz="1200"/>
              <a:t>Univ. of Washington</a:t>
            </a:r>
          </a:p>
        </p:txBody>
      </p:sp>
      <p:sp>
        <p:nvSpPr>
          <p:cNvPr id="75782" name="Text Box 6"/>
          <p:cNvSpPr txBox="1">
            <a:spLocks noChangeArrowheads="1"/>
          </p:cNvSpPr>
          <p:nvPr/>
        </p:nvSpPr>
        <p:spPr bwMode="auto">
          <a:xfrm>
            <a:off x="158750" y="703263"/>
            <a:ext cx="64246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b="1" i="1">
                <a:latin typeface="Times New Roman" pitchFamily="18" charset="0"/>
              </a:rPr>
              <a:t>“As water wears away stones and torrents wash away the soil, so you destroy man’s hope”</a:t>
            </a:r>
          </a:p>
        </p:txBody>
      </p:sp>
      <p:sp>
        <p:nvSpPr>
          <p:cNvPr id="75783" name="Text Box 7"/>
          <p:cNvSpPr txBox="1">
            <a:spLocks noChangeArrowheads="1"/>
          </p:cNvSpPr>
          <p:nvPr/>
        </p:nvSpPr>
        <p:spPr bwMode="auto">
          <a:xfrm>
            <a:off x="5340350" y="1128713"/>
            <a:ext cx="8509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t>Job 14:19</a:t>
            </a:r>
          </a:p>
        </p:txBody>
      </p:sp>
      <p:pic>
        <p:nvPicPr>
          <p:cNvPr id="3" name="Picture 2">
            <a:extLst>
              <a:ext uri="{FF2B5EF4-FFF2-40B4-BE49-F238E27FC236}">
                <a16:creationId xmlns:a16="http://schemas.microsoft.com/office/drawing/2014/main" id="{DED88A5F-F91E-597E-1463-859D9638F0E8}"/>
              </a:ext>
            </a:extLst>
          </p:cNvPr>
          <p:cNvPicPr>
            <a:picLocks noChangeAspect="1"/>
          </p:cNvPicPr>
          <p:nvPr/>
        </p:nvPicPr>
        <p:blipFill>
          <a:blip r:embed="rId4"/>
          <a:stretch>
            <a:fillRect/>
          </a:stretch>
        </p:blipFill>
        <p:spPr>
          <a:xfrm>
            <a:off x="392113" y="256063"/>
            <a:ext cx="6191250" cy="510778"/>
          </a:xfrm>
          <a:prstGeom prst="rect">
            <a:avLst/>
          </a:prstGeom>
        </p:spPr>
      </p:pic>
      <p:pic>
        <p:nvPicPr>
          <p:cNvPr id="4" name="Picture 3">
            <a:extLst>
              <a:ext uri="{FF2B5EF4-FFF2-40B4-BE49-F238E27FC236}">
                <a16:creationId xmlns:a16="http://schemas.microsoft.com/office/drawing/2014/main" id="{0E87D405-A9BF-D341-15AB-45A9A35EC18C}"/>
              </a:ext>
            </a:extLst>
          </p:cNvPr>
          <p:cNvPicPr>
            <a:picLocks noChangeAspect="1"/>
          </p:cNvPicPr>
          <p:nvPr/>
        </p:nvPicPr>
        <p:blipFill>
          <a:blip r:embed="rId5"/>
          <a:stretch>
            <a:fillRect/>
          </a:stretch>
        </p:blipFill>
        <p:spPr>
          <a:xfrm>
            <a:off x="1766807" y="6053218"/>
            <a:ext cx="5541830" cy="45720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l="28496" t="18753" r="44994" b="32817"/>
          <a:stretch>
            <a:fillRect/>
          </a:stretch>
        </p:blipFill>
        <p:spPr bwMode="auto">
          <a:xfrm>
            <a:off x="1412875" y="2184400"/>
            <a:ext cx="3852863" cy="563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916" name="Text Box 4"/>
          <p:cNvSpPr txBox="1">
            <a:spLocks noChangeArrowheads="1"/>
          </p:cNvSpPr>
          <p:nvPr/>
        </p:nvSpPr>
        <p:spPr bwMode="auto">
          <a:xfrm>
            <a:off x="3846513" y="7964488"/>
            <a:ext cx="15668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t>National Geographic</a:t>
            </a:r>
          </a:p>
          <a:p>
            <a:r>
              <a:rPr lang="en-US" sz="1200"/>
              <a:t>Sept. 2008</a:t>
            </a:r>
          </a:p>
        </p:txBody>
      </p:sp>
      <p:sp>
        <p:nvSpPr>
          <p:cNvPr id="38919" name="Text Box 7"/>
          <p:cNvSpPr txBox="1">
            <a:spLocks noChangeArrowheads="1"/>
          </p:cNvSpPr>
          <p:nvPr/>
        </p:nvSpPr>
        <p:spPr bwMode="auto">
          <a:xfrm>
            <a:off x="1038225" y="865188"/>
            <a:ext cx="5010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Times New Roman" pitchFamily="18" charset="0"/>
              </a:rPr>
              <a:t>“The land takes care of us as we care for it …”</a:t>
            </a:r>
          </a:p>
        </p:txBody>
      </p:sp>
      <p:sp>
        <p:nvSpPr>
          <p:cNvPr id="38920" name="Text Box 8"/>
          <p:cNvSpPr txBox="1">
            <a:spLocks noChangeArrowheads="1"/>
          </p:cNvSpPr>
          <p:nvPr/>
        </p:nvSpPr>
        <p:spPr bwMode="auto">
          <a:xfrm>
            <a:off x="4822825" y="1277938"/>
            <a:ext cx="1071563" cy="639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t>Cletus Reed</a:t>
            </a:r>
          </a:p>
          <a:p>
            <a:r>
              <a:rPr lang="en-US" sz="1200"/>
              <a:t>80-yr old</a:t>
            </a:r>
          </a:p>
          <a:p>
            <a:r>
              <a:rPr lang="en-US" sz="1200"/>
              <a:t>Iowan farmer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teamboat Springs NV 19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0" y="4373563"/>
            <a:ext cx="4708525" cy="4279900"/>
          </a:xfrm>
          <a:prstGeom prst="rect">
            <a:avLst/>
          </a:prstGeom>
          <a:noFill/>
          <a:extLst>
            <a:ext uri="{909E8E84-426E-40dd-AFC4-6F175D3DCCD1}">
              <a14:hiddenFill xmlns="" xmlns:a14="http://schemas.microsoft.com/office/drawing/2010/main">
                <a:solidFill>
                  <a:srgbClr val="FFFFFF"/>
                </a:solidFill>
              </a14:hiddenFill>
            </a:ext>
          </a:extLst>
        </p:spPr>
      </p:pic>
      <p:pic>
        <p:nvPicPr>
          <p:cNvPr id="46086" name="Picture 6" descr="Dom03-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525" y="963613"/>
            <a:ext cx="4652963" cy="31051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A954F7-5BDB-E84D-AA27-AD2B2DF6BCB3}"/>
              </a:ext>
            </a:extLst>
          </p:cNvPr>
          <p:cNvSpPr txBox="1"/>
          <p:nvPr/>
        </p:nvSpPr>
        <p:spPr>
          <a:xfrm>
            <a:off x="1021648" y="227459"/>
            <a:ext cx="4171976" cy="461665"/>
          </a:xfrm>
          <a:prstGeom prst="rect">
            <a:avLst/>
          </a:prstGeom>
          <a:noFill/>
        </p:spPr>
        <p:txBody>
          <a:bodyPr wrap="none" rtlCol="0">
            <a:spAutoFit/>
          </a:bodyPr>
          <a:lstStyle/>
          <a:p>
            <a:r>
              <a:rPr lang="en-US" sz="2400" dirty="0"/>
              <a:t>Two types of rock weathering</a:t>
            </a:r>
          </a:p>
        </p:txBody>
      </p:sp>
    </p:spTree>
    <p:extLst>
      <p:ext uri="{BB962C8B-B14F-4D97-AF65-F5344CB8AC3E}">
        <p14:creationId xmlns:p14="http://schemas.microsoft.com/office/powerpoint/2010/main" val="252706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5041900"/>
            <a:ext cx="5487988" cy="378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0179" name="Picture 3" descr="Hart Mtn Wyoming Wind Erosion19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247650"/>
            <a:ext cx="4408488" cy="46402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4" name="Group 14"/>
          <p:cNvGrpSpPr>
            <a:grpSpLocks/>
          </p:cNvGrpSpPr>
          <p:nvPr/>
        </p:nvGrpSpPr>
        <p:grpSpPr bwMode="auto">
          <a:xfrm>
            <a:off x="493713" y="3142531"/>
            <a:ext cx="6043612" cy="922337"/>
            <a:chOff x="192" y="2687"/>
            <a:chExt cx="3807" cy="582"/>
          </a:xfrm>
        </p:grpSpPr>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12276"/>
            <a:stretch>
              <a:fillRect/>
            </a:stretch>
          </p:blipFill>
          <p:spPr bwMode="auto">
            <a:xfrm>
              <a:off x="224" y="2687"/>
              <a:ext cx="3775" cy="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203" name="Text Box 3"/>
            <p:cNvSpPr txBox="1">
              <a:spLocks noChangeArrowheads="1"/>
            </p:cNvSpPr>
            <p:nvPr/>
          </p:nvSpPr>
          <p:spPr bwMode="auto">
            <a:xfrm>
              <a:off x="192" y="3077"/>
              <a:ext cx="673"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Times New Roman" pitchFamily="18" charset="0"/>
                </a:rPr>
                <a:t>Na- feldspar</a:t>
              </a:r>
            </a:p>
          </p:txBody>
        </p:sp>
        <p:sp>
          <p:nvSpPr>
            <p:cNvPr id="51204" name="Text Box 4"/>
            <p:cNvSpPr txBox="1">
              <a:spLocks noChangeArrowheads="1"/>
            </p:cNvSpPr>
            <p:nvPr/>
          </p:nvSpPr>
          <p:spPr bwMode="auto">
            <a:xfrm>
              <a:off x="1896" y="3077"/>
              <a:ext cx="1053"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Times New Roman" pitchFamily="18" charset="0"/>
                </a:rPr>
                <a:t>Soluble Components</a:t>
              </a:r>
            </a:p>
          </p:txBody>
        </p:sp>
        <p:sp>
          <p:nvSpPr>
            <p:cNvPr id="51205" name="Text Box 5"/>
            <p:cNvSpPr txBox="1">
              <a:spLocks noChangeArrowheads="1"/>
            </p:cNvSpPr>
            <p:nvPr/>
          </p:nvSpPr>
          <p:spPr bwMode="auto">
            <a:xfrm>
              <a:off x="3253" y="3077"/>
              <a:ext cx="50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Times New Roman" pitchFamily="18" charset="0"/>
                </a:rPr>
                <a:t>kaolinite</a:t>
              </a:r>
            </a:p>
          </p:txBody>
        </p:sp>
        <p:sp>
          <p:nvSpPr>
            <p:cNvPr id="51206" name="AutoShape 6"/>
            <p:cNvSpPr>
              <a:spLocks/>
            </p:cNvSpPr>
            <p:nvPr/>
          </p:nvSpPr>
          <p:spPr bwMode="auto">
            <a:xfrm rot="5400000">
              <a:off x="422" y="2780"/>
              <a:ext cx="138" cy="461"/>
            </a:xfrm>
            <a:prstGeom prst="rightBrace">
              <a:avLst>
                <a:gd name="adj1" fmla="val 27838"/>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 name="AutoShape 7"/>
            <p:cNvSpPr>
              <a:spLocks/>
            </p:cNvSpPr>
            <p:nvPr/>
          </p:nvSpPr>
          <p:spPr bwMode="auto">
            <a:xfrm rot="5400000">
              <a:off x="2310" y="2450"/>
              <a:ext cx="168" cy="1129"/>
            </a:xfrm>
            <a:prstGeom prst="rightBrace">
              <a:avLst>
                <a:gd name="adj1" fmla="val 56002"/>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 name="AutoShape 8"/>
            <p:cNvSpPr>
              <a:spLocks/>
            </p:cNvSpPr>
            <p:nvPr/>
          </p:nvSpPr>
          <p:spPr bwMode="auto">
            <a:xfrm rot="5400000">
              <a:off x="3447" y="2735"/>
              <a:ext cx="123" cy="584"/>
            </a:xfrm>
            <a:prstGeom prst="rightBrace">
              <a:avLst>
                <a:gd name="adj1" fmla="val 39566"/>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15" name="Group 15"/>
          <p:cNvGrpSpPr>
            <a:grpSpLocks/>
          </p:cNvGrpSpPr>
          <p:nvPr/>
        </p:nvGrpSpPr>
        <p:grpSpPr bwMode="auto">
          <a:xfrm>
            <a:off x="579438" y="7440613"/>
            <a:ext cx="5691187" cy="1114425"/>
            <a:chOff x="292" y="3762"/>
            <a:chExt cx="3585" cy="702"/>
          </a:xfrm>
        </p:grpSpPr>
        <p:pic>
          <p:nvPicPr>
            <p:cNvPr id="5120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r="61380"/>
            <a:stretch>
              <a:fillRect/>
            </a:stretch>
          </p:blipFill>
          <p:spPr bwMode="auto">
            <a:xfrm>
              <a:off x="292" y="3762"/>
              <a:ext cx="3585" cy="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210" name="AutoShape 10"/>
            <p:cNvSpPr>
              <a:spLocks/>
            </p:cNvSpPr>
            <p:nvPr/>
          </p:nvSpPr>
          <p:spPr bwMode="auto">
            <a:xfrm rot="5400000">
              <a:off x="567" y="3841"/>
              <a:ext cx="161" cy="630"/>
            </a:xfrm>
            <a:prstGeom prst="rightBrace">
              <a:avLst>
                <a:gd name="adj1" fmla="val 32609"/>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1" name="Text Box 11"/>
            <p:cNvSpPr txBox="1">
              <a:spLocks noChangeArrowheads="1"/>
            </p:cNvSpPr>
            <p:nvPr/>
          </p:nvSpPr>
          <p:spPr bwMode="auto">
            <a:xfrm>
              <a:off x="400" y="4272"/>
              <a:ext cx="55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Times New Roman" pitchFamily="18" charset="0"/>
                </a:rPr>
                <a:t>limestone</a:t>
              </a:r>
            </a:p>
          </p:txBody>
        </p:sp>
        <p:sp>
          <p:nvSpPr>
            <p:cNvPr id="51212" name="Text Box 12"/>
            <p:cNvSpPr txBox="1">
              <a:spLocks noChangeArrowheads="1"/>
            </p:cNvSpPr>
            <p:nvPr/>
          </p:nvSpPr>
          <p:spPr bwMode="auto">
            <a:xfrm>
              <a:off x="2514" y="4233"/>
              <a:ext cx="1053"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Times New Roman" pitchFamily="18" charset="0"/>
                </a:rPr>
                <a:t>Soluble Components</a:t>
              </a:r>
            </a:p>
          </p:txBody>
        </p:sp>
        <p:sp>
          <p:nvSpPr>
            <p:cNvPr id="51213" name="AutoShape 13"/>
            <p:cNvSpPr>
              <a:spLocks/>
            </p:cNvSpPr>
            <p:nvPr/>
          </p:nvSpPr>
          <p:spPr bwMode="auto">
            <a:xfrm rot="5400000">
              <a:off x="2928" y="3606"/>
              <a:ext cx="168" cy="1129"/>
            </a:xfrm>
            <a:prstGeom prst="rightBrace">
              <a:avLst>
                <a:gd name="adj1" fmla="val 56002"/>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extBox 1">
            <a:extLst>
              <a:ext uri="{FF2B5EF4-FFF2-40B4-BE49-F238E27FC236}">
                <a16:creationId xmlns:a16="http://schemas.microsoft.com/office/drawing/2014/main" id="{3740472B-413D-A040-827D-21C559877A20}"/>
              </a:ext>
            </a:extLst>
          </p:cNvPr>
          <p:cNvSpPr txBox="1"/>
          <p:nvPr/>
        </p:nvSpPr>
        <p:spPr>
          <a:xfrm>
            <a:off x="1021648" y="227459"/>
            <a:ext cx="4806765" cy="461665"/>
          </a:xfrm>
          <a:prstGeom prst="rect">
            <a:avLst/>
          </a:prstGeom>
          <a:noFill/>
        </p:spPr>
        <p:txBody>
          <a:bodyPr wrap="none" rtlCol="0">
            <a:spAutoFit/>
          </a:bodyPr>
          <a:lstStyle/>
          <a:p>
            <a:r>
              <a:rPr lang="en-US" sz="2400" dirty="0"/>
              <a:t>Two types of chemical weathering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338" y="3525838"/>
            <a:ext cx="2676525" cy="300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4497" y="464910"/>
            <a:ext cx="2382855" cy="2749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38" y="6926263"/>
            <a:ext cx="5018087" cy="2154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5846" name="Text Box 6"/>
          <p:cNvSpPr txBox="1">
            <a:spLocks noChangeArrowheads="1"/>
          </p:cNvSpPr>
          <p:nvPr/>
        </p:nvSpPr>
        <p:spPr bwMode="auto">
          <a:xfrm>
            <a:off x="2450956" y="63500"/>
            <a:ext cx="184626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1400">
                <a:latin typeface="Times New Roman" pitchFamily="18" charset="0"/>
              </a:rPr>
              <a:t>Bowen Reaction Series</a:t>
            </a:r>
          </a:p>
        </p:txBody>
      </p:sp>
      <p:pic>
        <p:nvPicPr>
          <p:cNvPr id="3584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6413" y="3865563"/>
            <a:ext cx="3530600" cy="2749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55EF5DF-F88E-9F48-BCDE-843356AFA6D8}"/>
              </a:ext>
            </a:extLst>
          </p:cNvPr>
          <p:cNvSpPr txBox="1"/>
          <p:nvPr/>
        </p:nvSpPr>
        <p:spPr>
          <a:xfrm>
            <a:off x="2099116" y="368225"/>
            <a:ext cx="429926" cy="184666"/>
          </a:xfrm>
          <a:prstGeom prst="rect">
            <a:avLst/>
          </a:prstGeom>
          <a:noFill/>
        </p:spPr>
        <p:txBody>
          <a:bodyPr wrap="square" rtlCol="0">
            <a:spAutoFit/>
          </a:bodyPr>
          <a:lstStyle/>
          <a:p>
            <a:r>
              <a:rPr lang="en-US" sz="600" dirty="0"/>
              <a:t>Mafic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9850D-1F0B-6F62-51F5-B71DD0ABBF8D}"/>
              </a:ext>
            </a:extLst>
          </p:cNvPr>
          <p:cNvSpPr txBox="1"/>
          <p:nvPr/>
        </p:nvSpPr>
        <p:spPr>
          <a:xfrm>
            <a:off x="1336119" y="1451114"/>
            <a:ext cx="4185761" cy="369332"/>
          </a:xfrm>
          <a:prstGeom prst="rect">
            <a:avLst/>
          </a:prstGeom>
          <a:noFill/>
        </p:spPr>
        <p:txBody>
          <a:bodyPr wrap="none" rtlCol="0">
            <a:spAutoFit/>
          </a:bodyPr>
          <a:lstStyle/>
          <a:p>
            <a:r>
              <a:rPr lang="en-US"/>
              <a:t>Categories of chemical reactions in soil</a:t>
            </a:r>
          </a:p>
        </p:txBody>
      </p:sp>
    </p:spTree>
    <p:extLst>
      <p:ext uri="{BB962C8B-B14F-4D97-AF65-F5344CB8AC3E}">
        <p14:creationId xmlns:p14="http://schemas.microsoft.com/office/powerpoint/2010/main" val="414447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Mid Atlan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2228850"/>
            <a:ext cx="4686300" cy="4686300"/>
          </a:xfrm>
          <a:prstGeom prst="rect">
            <a:avLst/>
          </a:prstGeom>
          <a:noFill/>
          <a:extLst>
            <a:ext uri="{909E8E84-426E-40dd-AFC4-6F175D3DCCD1}">
              <a14:hiddenFill xmlns="" xmlns:a14="http://schemas.microsoft.com/office/drawing/2010/main">
                <a:solidFill>
                  <a:srgbClr val="FFFFFF"/>
                </a:solidFill>
              </a14:hiddenFill>
            </a:ext>
          </a:extLst>
        </p:spPr>
      </p:pic>
      <p:sp>
        <p:nvSpPr>
          <p:cNvPr id="64516" name="Text Box 4"/>
          <p:cNvSpPr txBox="1">
            <a:spLocks noChangeArrowheads="1"/>
          </p:cNvSpPr>
          <p:nvPr/>
        </p:nvSpPr>
        <p:spPr bwMode="auto">
          <a:xfrm>
            <a:off x="660400" y="1414463"/>
            <a:ext cx="5988050" cy="365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t>Denudation is a connection between the land and oceans</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32241</TotalTime>
  <Words>1196</Words>
  <Application>Microsoft Macintosh PowerPoint</Application>
  <PresentationFormat>On-screen Show (4:3)</PresentationFormat>
  <Paragraphs>143</Paragraphs>
  <Slides>28</Slides>
  <Notes>9</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2" baseType="lpstr">
      <vt:lpstr>Arial</vt:lpstr>
      <vt:lpstr>Times New Roman</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Peterjohn</dc:creator>
  <cp:lastModifiedBy>William Peterjohn</cp:lastModifiedBy>
  <cp:revision>43</cp:revision>
  <cp:lastPrinted>2021-02-10T13:48:00Z</cp:lastPrinted>
  <dcterms:created xsi:type="dcterms:W3CDTF">2020-02-11T15:22:24Z</dcterms:created>
  <dcterms:modified xsi:type="dcterms:W3CDTF">2023-01-18T19:31:49Z</dcterms:modified>
</cp:coreProperties>
</file>